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88" r:id="rId2"/>
    <p:sldMasterId id="2147483946" r:id="rId3"/>
    <p:sldMasterId id="2147483959" r:id="rId4"/>
  </p:sldMasterIdLst>
  <p:notesMasterIdLst>
    <p:notesMasterId r:id="rId16"/>
  </p:notesMasterIdLst>
  <p:sldIdLst>
    <p:sldId id="761" r:id="rId5"/>
    <p:sldId id="762" r:id="rId6"/>
    <p:sldId id="763" r:id="rId7"/>
    <p:sldId id="764" r:id="rId8"/>
    <p:sldId id="765" r:id="rId9"/>
    <p:sldId id="766" r:id="rId10"/>
    <p:sldId id="767" r:id="rId11"/>
    <p:sldId id="757" r:id="rId12"/>
    <p:sldId id="768" r:id="rId13"/>
    <p:sldId id="703" r:id="rId14"/>
    <p:sldId id="70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FFFE1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768" autoAdjust="0"/>
    <p:restoredTop sz="90148" autoAdjust="0"/>
  </p:normalViewPr>
  <p:slideViewPr>
    <p:cSldViewPr>
      <p:cViewPr varScale="1">
        <p:scale>
          <a:sx n="79" d="100"/>
          <a:sy n="79" d="100"/>
        </p:scale>
        <p:origin x="-4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0"/>
            <a:r>
              <a:rPr lang="en-US" altLang="en-US" noProof="0" smtClean="0"/>
              <a:t>Second level</a:t>
            </a:r>
          </a:p>
          <a:p>
            <a:pPr lvl="0"/>
            <a:r>
              <a:rPr lang="en-US" altLang="en-US" noProof="0" smtClean="0"/>
              <a:t>Third level</a:t>
            </a:r>
          </a:p>
          <a:p>
            <a:pPr lvl="0"/>
            <a:r>
              <a:rPr lang="en-US" altLang="en-US" noProof="0" smtClean="0"/>
              <a:t>Fourth level</a:t>
            </a:r>
          </a:p>
          <a:p>
            <a:pPr lvl="0"/>
            <a:r>
              <a:rPr lang="en-US" alt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3E0E9A-B664-498F-849D-CF8F23C27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184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16A2C-9693-4D12-B9EE-10BDD23F7B3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23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16A2C-9693-4D12-B9EE-10BDD23F7B3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45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7F41F74-B934-41CE-9F58-17FB74001BD9}" type="slidenum">
              <a:rPr lang="en-US" altLang="en-US" b="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0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BF6FD03-4E04-4BC1-883A-4BB362150D0F}" type="slidenum">
              <a:rPr lang="en-US" altLang="en-US" b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 b="0">
              <a:solidFill>
                <a:prstClr val="black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9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B752487-1746-4D54-87FF-D9480CADEDC6}" type="slidenum">
              <a:rPr lang="en-US" altLang="en-US" b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Jesus primarily ministered in his own Jewish culture. 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His theme was the “Kingdom of God” and he was inviting all men to enter it.</a:t>
            </a:r>
          </a:p>
        </p:txBody>
      </p:sp>
    </p:spTree>
    <p:extLst>
      <p:ext uri="{BB962C8B-B14F-4D97-AF65-F5344CB8AC3E}">
        <p14:creationId xmlns:p14="http://schemas.microsoft.com/office/powerpoint/2010/main" val="188497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93AEAE-1B72-40F0-A513-16533662ACF8}" type="slidenum">
              <a:rPr lang="en-US" altLang="en-US" b="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He never tried to “convert” Jews to Christianity. He never used the word “Christian.” </a:t>
            </a:r>
          </a:p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556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560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FB719-7247-41C7-880C-8698F7F4B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92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2D86A-9A61-497A-AAF6-CF0B6E9CC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18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DF8A6-A664-44F4-9981-5662766D6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47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58A8-6F79-42E1-83EB-72DBA51EA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36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9634-F394-41C6-A306-5D3728D89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83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b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6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76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617673-08C4-41D6-977C-E6880F6B5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66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CB2357-9648-4EAA-8458-90F3AEA14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201797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83E902-E421-46F8-B1F3-5F71EAB9D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372840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6C8FC5-A8A2-4257-8E1F-18C73B304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72153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387E74-71EA-42FB-A92B-F814C6E12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152501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24DED0-4F80-4E61-A723-A3F73BF53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8408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7F48-3010-492F-AAC0-59CDC0043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182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06A8CF-B4A7-4F88-B7D1-934410451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519499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E85DA1-2F99-4A81-A8D2-1A0E25332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1627556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95B4BB-CD1D-4158-856A-02EFC736C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833581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CE080A-6B3D-4E39-A7FD-70322BC15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1572422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C2A4F7-24D1-45E7-A777-0693F8BA5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1053838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0FE8C1-3334-4486-B998-AFF29B145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1427128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54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654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654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7654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7655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7655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7655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87655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b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87655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b="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876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76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765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65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  <p:sp>
        <p:nvSpPr>
          <p:cNvPr id="8765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79FF76-424F-4E7F-8B59-DF87CE092DA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902E4A-8BE8-4D54-A996-3F0B6E27DC3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1214114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78ED6D-4458-473A-9983-31D731DDD60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3548589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9816C2-DF64-484F-BE6D-C921DEBA3E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11983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8646-07FB-46E7-996B-4B70F1521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212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995858-FF51-47AF-A3AF-09FCC71DF88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487681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C6F11B-C96E-48BF-B61B-BE5B52B8799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718145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48A578-5CDE-42EC-A4A3-3A30E683564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4156272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459F4-C98E-4247-890E-6164E2399AB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65765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5380A1-A715-4C6D-BBBB-15385A57BA3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456567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4E6C6F-8314-4C96-8D14-3F7760B442B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3492825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AA62F9-FD0C-43EA-A02E-07B971D4249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3893573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D8E0F4-CB6F-4A2E-B1CD-EBC7FE1EBDD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Perspectives Lesson 3, "Thy Kingdom Come"</a:t>
            </a:r>
          </a:p>
        </p:txBody>
      </p:sp>
    </p:spTree>
    <p:extLst>
      <p:ext uri="{BB962C8B-B14F-4D97-AF65-F5344CB8AC3E}">
        <p14:creationId xmlns:p14="http://schemas.microsoft.com/office/powerpoint/2010/main" val="2994201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38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38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E44E7F-9496-44FB-B16D-34716ED133A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12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609B1-144F-479B-B93B-67FEBB76DA2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6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0B41B-302F-4783-BDFE-0D4CA2D9E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72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C23F9-C5A6-4A79-998B-005EAB4C1FD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18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DA826-5D18-4460-8583-07203008CD7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0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8F04-E71A-4EFF-8A71-133B0963488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82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9B3F7-0AFE-4C25-B903-B129824D46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09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BAE5-476E-460E-96CF-1E93EE261F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98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DB4F-F835-498E-92BF-36FAFF83D21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62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912F-2AB5-4B98-9EDD-CA376CE1EE9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03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BD07-28B8-4D49-B3EF-BBC285D20E9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7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296F-37A9-4960-BC44-0E082898D87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20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2977B-2657-4DF8-B98F-FFCD705D9C9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2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76FE-C45F-4AF6-93C9-8603DC19F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38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D777-B788-4477-B606-493BF7329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2469-1BFD-4DFF-994D-472DA4B32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4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38109-BC27-4B16-97D6-A60D66254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50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89FEB-29AE-4B81-9311-BB90BF1F6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62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0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50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50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50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50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555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5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5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C319D5-892F-4961-8F5F-8B73278A3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550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50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cs typeface="Arial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FFFFFF"/>
                </a:solidFill>
                <a:cs typeface="Arial"/>
              </a:defRPr>
            </a:lvl1pPr>
          </a:lstStyle>
          <a:p>
            <a:pPr>
              <a:defRPr/>
            </a:pPr>
            <a:fld id="{4E32725A-357F-4799-ABEF-53D519AAA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55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755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755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8755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b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5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755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FFFFFF"/>
                </a:solidFill>
                <a:cs typeface="Arial"/>
              </a:defRPr>
            </a:lvl1pPr>
          </a:lstStyle>
          <a:p>
            <a:pPr>
              <a:defRPr/>
            </a:pPr>
            <a:r>
              <a:rPr lang="en-US" altLang="en-US"/>
              <a:t>Perspectives Lesson 3, "Thy Kingdom Come"</a:t>
            </a:r>
          </a:p>
        </p:txBody>
      </p:sp>
      <p:sp>
        <p:nvSpPr>
          <p:cNvPr id="8755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b="0">
              <a:solidFill>
                <a:srgbClr val="FFFFFF"/>
              </a:solidFill>
              <a:cs typeface="Arial"/>
            </a:endParaRP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AF191F-C392-4F7C-AF6D-3D224666C023}" type="slidenum">
              <a:rPr lang="en-US" altLang="en-US" b="0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 altLang="en-US" b="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8755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552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55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755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755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755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755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b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8755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b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8755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b="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8755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755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altLang="en-US" b="0">
                <a:solidFill>
                  <a:srgbClr val="FFFFFF"/>
                </a:solidFill>
                <a:cs typeface="Arial"/>
              </a:rPr>
              <a:t>Perspectives Lesson 3, "Thy Kingdom Come"</a:t>
            </a:r>
          </a:p>
        </p:txBody>
      </p:sp>
      <p:sp>
        <p:nvSpPr>
          <p:cNvPr id="8755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2137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5CF9D9-7528-478B-A17F-13B4162C035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379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79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79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79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379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379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37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79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380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lam:_The_Untold_Sto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to Muslims</a:t>
            </a:r>
            <a:endParaRPr lang="en-US" dirty="0"/>
          </a:p>
        </p:txBody>
      </p:sp>
      <p:sp>
        <p:nvSpPr>
          <p:cNvPr id="4" name="Quad Arrow 3"/>
          <p:cNvSpPr/>
          <p:nvPr/>
        </p:nvSpPr>
        <p:spPr>
          <a:xfrm>
            <a:off x="457200" y="1219200"/>
            <a:ext cx="8458200" cy="5334000"/>
          </a:xfrm>
          <a:prstGeom prst="quadArrow">
            <a:avLst>
              <a:gd name="adj1" fmla="val 15409"/>
              <a:gd name="adj2" fmla="val 14985"/>
              <a:gd name="adj3" fmla="val 32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0" y="3701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Accept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701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Attack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609201"/>
            <a:ext cx="2716449" cy="46166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ISLAM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0995" y="1803748"/>
            <a:ext cx="691023" cy="373826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MUSLIM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995" y="1434416"/>
            <a:ext cx="8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Love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348" y="6031468"/>
            <a:ext cx="8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Hate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2300" y="580888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ISIS </a:t>
            </a:r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508" y="4662668"/>
            <a:ext cx="363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Barrier Building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208" y="5596084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Nationalism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1656" y="2662535"/>
            <a:ext cx="232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Globalism </a:t>
            </a:r>
            <a:r>
              <a:rPr lang="en-US" sz="2400" dirty="0">
                <a:solidFill>
                  <a:srgbClr val="AACAE2"/>
                </a:solidFill>
                <a:latin typeface="Arial Black" panose="020B0A04020102020204" pitchFamily="34" charset="0"/>
                <a:sym typeface="Wingdings"/>
              </a:rPr>
              <a:t>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6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546" name="Group 2"/>
          <p:cNvGrpSpPr>
            <a:grpSpLocks/>
          </p:cNvGrpSpPr>
          <p:nvPr/>
        </p:nvGrpSpPr>
        <p:grpSpPr bwMode="auto">
          <a:xfrm>
            <a:off x="1701800" y="762000"/>
            <a:ext cx="5702300" cy="3340100"/>
            <a:chOff x="664" y="856"/>
            <a:chExt cx="4296" cy="2528"/>
          </a:xfrm>
        </p:grpSpPr>
        <p:sp>
          <p:nvSpPr>
            <p:cNvPr id="41994" name="Oval 3"/>
            <p:cNvSpPr>
              <a:spLocks noChangeArrowheads="1"/>
            </p:cNvSpPr>
            <p:nvPr/>
          </p:nvSpPr>
          <p:spPr bwMode="auto">
            <a:xfrm>
              <a:off x="664" y="856"/>
              <a:ext cx="4144" cy="252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en-US" altLang="en-US" b="0">
                <a:solidFill>
                  <a:srgbClr val="FFFFFF"/>
                </a:solidFill>
              </a:endParaRPr>
            </a:p>
          </p:txBody>
        </p:sp>
        <p:sp>
          <p:nvSpPr>
            <p:cNvPr id="41995" name="Text Box 4"/>
            <p:cNvSpPr txBox="1">
              <a:spLocks noChangeArrowheads="1"/>
            </p:cNvSpPr>
            <p:nvPr/>
          </p:nvSpPr>
          <p:spPr bwMode="auto">
            <a:xfrm>
              <a:off x="816" y="1720"/>
              <a:ext cx="4144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800">
                  <a:solidFill>
                    <a:srgbClr val="FFFFFF"/>
                  </a:solidFill>
                </a:rPr>
                <a:t>Kingdom of God</a:t>
              </a:r>
            </a:p>
          </p:txBody>
        </p:sp>
      </p:grpSp>
      <p:sp>
        <p:nvSpPr>
          <p:cNvPr id="1388549" name="Line 5"/>
          <p:cNvSpPr>
            <a:spLocks noChangeShapeType="1"/>
          </p:cNvSpPr>
          <p:nvPr/>
        </p:nvSpPr>
        <p:spPr bwMode="auto">
          <a:xfrm flipV="1">
            <a:off x="2514600" y="3378200"/>
            <a:ext cx="355600" cy="508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88550" name="Group 6"/>
          <p:cNvGrpSpPr>
            <a:grpSpLocks/>
          </p:cNvGrpSpPr>
          <p:nvPr/>
        </p:nvGrpSpPr>
        <p:grpSpPr bwMode="auto">
          <a:xfrm>
            <a:off x="863600" y="3530600"/>
            <a:ext cx="2362200" cy="2438400"/>
            <a:chOff x="520" y="2584"/>
            <a:chExt cx="1488" cy="1536"/>
          </a:xfrm>
        </p:grpSpPr>
        <p:sp>
          <p:nvSpPr>
            <p:cNvPr id="41992" name="Oval 7"/>
            <p:cNvSpPr>
              <a:spLocks noChangeArrowheads="1"/>
            </p:cNvSpPr>
            <p:nvPr/>
          </p:nvSpPr>
          <p:spPr bwMode="auto">
            <a:xfrm>
              <a:off x="520" y="2584"/>
              <a:ext cx="1488" cy="15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en-US" altLang="en-US" b="0">
                <a:solidFill>
                  <a:srgbClr val="FFFFFF"/>
                </a:solidFill>
              </a:endParaRPr>
            </a:p>
          </p:txBody>
        </p:sp>
        <p:sp>
          <p:nvSpPr>
            <p:cNvPr id="1388552" name="Text Box 8"/>
            <p:cNvSpPr txBox="1">
              <a:spLocks noChangeArrowheads="1"/>
            </p:cNvSpPr>
            <p:nvPr/>
          </p:nvSpPr>
          <p:spPr bwMode="auto">
            <a:xfrm>
              <a:off x="776" y="3064"/>
              <a:ext cx="9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000" b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/>
                </a:rPr>
                <a:t>Jews</a:t>
              </a:r>
            </a:p>
          </p:txBody>
        </p:sp>
      </p:grpSp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3582988" y="4435475"/>
            <a:ext cx="528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solidFill>
                  <a:srgbClr val="FFFFFF"/>
                </a:solidFill>
              </a:rPr>
              <a:t>The Favorite Topic of Jesus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98863" y="5021263"/>
            <a:ext cx="52879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solidFill>
                  <a:srgbClr val="FFFFFF"/>
                </a:solidFill>
              </a:rPr>
              <a:t>What People Group did Jesus focus on?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8350" y="4356100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000">
                <a:solidFill>
                  <a:srgbClr val="FFFF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8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8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8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8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8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9" grpId="0" animBg="1"/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701800" y="762000"/>
            <a:ext cx="5702300" cy="3340100"/>
            <a:chOff x="664" y="856"/>
            <a:chExt cx="4296" cy="2528"/>
          </a:xfrm>
        </p:grpSpPr>
        <p:sp>
          <p:nvSpPr>
            <p:cNvPr id="43015" name="Oval 3"/>
            <p:cNvSpPr>
              <a:spLocks noChangeArrowheads="1"/>
            </p:cNvSpPr>
            <p:nvPr/>
          </p:nvSpPr>
          <p:spPr bwMode="auto">
            <a:xfrm>
              <a:off x="664" y="856"/>
              <a:ext cx="4144" cy="252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en-US" altLang="en-US" b="0">
                <a:solidFill>
                  <a:srgbClr val="FFFFFF"/>
                </a:solidFill>
              </a:endParaRPr>
            </a:p>
          </p:txBody>
        </p:sp>
        <p:sp>
          <p:nvSpPr>
            <p:cNvPr id="43016" name="Text Box 4"/>
            <p:cNvSpPr txBox="1">
              <a:spLocks noChangeArrowheads="1"/>
            </p:cNvSpPr>
            <p:nvPr/>
          </p:nvSpPr>
          <p:spPr bwMode="auto">
            <a:xfrm>
              <a:off x="816" y="1720"/>
              <a:ext cx="4144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800">
                  <a:solidFill>
                    <a:srgbClr val="FFFFFF"/>
                  </a:solidFill>
                </a:rPr>
                <a:t>Kingdom of God</a:t>
              </a:r>
            </a:p>
          </p:txBody>
        </p:sp>
      </p:grpSp>
      <p:sp>
        <p:nvSpPr>
          <p:cNvPr id="43011" name="Line 5"/>
          <p:cNvSpPr>
            <a:spLocks noChangeShapeType="1"/>
          </p:cNvSpPr>
          <p:nvPr/>
        </p:nvSpPr>
        <p:spPr bwMode="auto">
          <a:xfrm flipV="1">
            <a:off x="2514600" y="3378200"/>
            <a:ext cx="355600" cy="508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89574" name="Group 6"/>
          <p:cNvGrpSpPr>
            <a:grpSpLocks/>
          </p:cNvGrpSpPr>
          <p:nvPr/>
        </p:nvGrpSpPr>
        <p:grpSpPr bwMode="auto">
          <a:xfrm>
            <a:off x="863600" y="3530600"/>
            <a:ext cx="2362200" cy="2438400"/>
            <a:chOff x="520" y="2584"/>
            <a:chExt cx="1488" cy="1536"/>
          </a:xfrm>
        </p:grpSpPr>
        <p:sp>
          <p:nvSpPr>
            <p:cNvPr id="43013" name="Oval 7"/>
            <p:cNvSpPr>
              <a:spLocks noChangeArrowheads="1"/>
            </p:cNvSpPr>
            <p:nvPr/>
          </p:nvSpPr>
          <p:spPr bwMode="auto">
            <a:xfrm>
              <a:off x="520" y="2584"/>
              <a:ext cx="1488" cy="15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en-US" altLang="en-US" b="0">
                <a:solidFill>
                  <a:srgbClr val="FFFFFF"/>
                </a:solidFill>
              </a:endParaRPr>
            </a:p>
          </p:txBody>
        </p:sp>
        <p:sp>
          <p:nvSpPr>
            <p:cNvPr id="1389576" name="Text Box 8"/>
            <p:cNvSpPr txBox="1">
              <a:spLocks noChangeArrowheads="1"/>
            </p:cNvSpPr>
            <p:nvPr/>
          </p:nvSpPr>
          <p:spPr bwMode="auto">
            <a:xfrm>
              <a:off x="776" y="3064"/>
              <a:ext cx="9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4000" b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/>
                </a:rPr>
                <a:t>Jews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04861 -0.0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89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Building</a:t>
            </a:r>
            <a:endParaRPr lang="en-US" dirty="0"/>
          </a:p>
        </p:txBody>
      </p:sp>
      <p:pic>
        <p:nvPicPr>
          <p:cNvPr id="1223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2423" y="16764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Based on his book, in </a:t>
            </a:r>
            <a:r>
              <a:rPr lang="en-US" sz="2000" dirty="0"/>
              <a:t>August 2012, </a:t>
            </a:r>
            <a:r>
              <a:rPr lang="en-US" sz="2000" dirty="0" smtClean="0"/>
              <a:t>UK history professor Tom Holland produced </a:t>
            </a:r>
            <a:r>
              <a:rPr lang="en-US" sz="2000" dirty="0"/>
              <a:t>a documentary for </a:t>
            </a:r>
            <a:r>
              <a:rPr lang="en-US" sz="2000" dirty="0" smtClean="0"/>
              <a:t>British television </a:t>
            </a:r>
            <a:r>
              <a:rPr lang="en-US" sz="2000" dirty="0"/>
              <a:t>entitled </a:t>
            </a:r>
            <a:r>
              <a:rPr lang="en-US" sz="2000" i="1" dirty="0">
                <a:hlinkClick r:id="rId3" tooltip="Islam: The Untold Story"/>
              </a:rPr>
              <a:t>Islam: The Untold Story</a:t>
            </a:r>
            <a:r>
              <a:rPr lang="en-US" sz="2000" dirty="0" smtClean="0"/>
              <a:t>,</a:t>
            </a:r>
            <a:r>
              <a:rPr lang="en-US" sz="2000" dirty="0"/>
              <a:t> which provoked what </a:t>
            </a:r>
            <a:r>
              <a:rPr lang="en-US" sz="2000" dirty="0" smtClean="0"/>
              <a:t>he described </a:t>
            </a:r>
            <a:r>
              <a:rPr lang="en-US" sz="2000" dirty="0"/>
              <a:t>as "a firestorm of death threats" against </a:t>
            </a:r>
            <a:r>
              <a:rPr lang="en-US" sz="2000" dirty="0" smtClean="0"/>
              <a:t>him. The broadcast was cancelled but it can be viewed online.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81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to Muslims</a:t>
            </a:r>
            <a:endParaRPr lang="en-US" dirty="0"/>
          </a:p>
        </p:txBody>
      </p:sp>
      <p:sp>
        <p:nvSpPr>
          <p:cNvPr id="4" name="Quad Arrow 3"/>
          <p:cNvSpPr/>
          <p:nvPr/>
        </p:nvSpPr>
        <p:spPr>
          <a:xfrm>
            <a:off x="457200" y="1219200"/>
            <a:ext cx="8458200" cy="5334000"/>
          </a:xfrm>
          <a:prstGeom prst="quadArrow">
            <a:avLst>
              <a:gd name="adj1" fmla="val 15409"/>
              <a:gd name="adj2" fmla="val 14985"/>
              <a:gd name="adj3" fmla="val 32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0" y="3701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Accept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701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Attack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5327" y="3617827"/>
            <a:ext cx="2716449" cy="46166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ISLAM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0995" y="1803748"/>
            <a:ext cx="691023" cy="373826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MUSLIM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995" y="1434416"/>
            <a:ext cx="8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Love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348" y="6031468"/>
            <a:ext cx="8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Hate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208" y="25863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“Apologists”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2300" y="580888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ISIS </a:t>
            </a:r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508" y="4662668"/>
            <a:ext cx="363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Barrier Building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208" y="5596084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Nationalism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1656" y="2662535"/>
            <a:ext cx="232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Globalism </a:t>
            </a:r>
            <a:r>
              <a:rPr lang="en-US" sz="2400" dirty="0">
                <a:solidFill>
                  <a:srgbClr val="AACAE2"/>
                </a:solidFill>
                <a:latin typeface="Arial Black" panose="020B0A04020102020204" pitchFamily="34" charset="0"/>
                <a:sym typeface="Wingdings"/>
              </a:rPr>
              <a:t>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781175"/>
            <a:ext cx="5257800" cy="914400"/>
          </a:xfrm>
        </p:spPr>
        <p:txBody>
          <a:bodyPr/>
          <a:lstStyle/>
          <a:p>
            <a:pPr algn="l"/>
            <a:r>
              <a:rPr lang="en-US" sz="2000" dirty="0" smtClean="0"/>
              <a:t>https://en.wikipedia.org/wiki/</a:t>
            </a:r>
            <a:br>
              <a:rPr lang="en-US" sz="2000" dirty="0" smtClean="0"/>
            </a:br>
            <a:r>
              <a:rPr lang="en-US" sz="2000" dirty="0" err="1" smtClean="0"/>
              <a:t>Jay_Smith</a:t>
            </a:r>
            <a:r>
              <a:rPr lang="en-US" sz="2000" dirty="0" smtClean="0"/>
              <a:t>_(Christian_apologist)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225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2575"/>
            <a:ext cx="2095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76600" y="4105275"/>
            <a:ext cx="55500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https://en.wikipedia.org/wiki/</a:t>
            </a:r>
          </a:p>
          <a:p>
            <a:pPr algn="l"/>
            <a:r>
              <a:rPr lang="en-US" sz="2000" kern="0" dirty="0" err="1" smtClean="0"/>
              <a:t>David_Wood</a:t>
            </a:r>
            <a:r>
              <a:rPr lang="en-US" sz="2000" kern="0" dirty="0" smtClean="0"/>
              <a:t>_(Christian_apologist)</a:t>
            </a:r>
            <a:br>
              <a:rPr lang="en-US" sz="2000" kern="0" dirty="0" smtClean="0"/>
            </a:br>
            <a:endParaRPr lang="en-US" sz="2000" kern="0" dirty="0"/>
          </a:p>
        </p:txBody>
      </p:sp>
      <p:pic>
        <p:nvPicPr>
          <p:cNvPr id="1225732" name="Picture 4" descr="David Wo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05275"/>
            <a:ext cx="2095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kern="0" dirty="0" smtClean="0"/>
              <a:t>Attacking Islam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631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to Muslims</a:t>
            </a:r>
            <a:endParaRPr lang="en-US" dirty="0"/>
          </a:p>
        </p:txBody>
      </p:sp>
      <p:sp>
        <p:nvSpPr>
          <p:cNvPr id="4" name="Quad Arrow 3"/>
          <p:cNvSpPr/>
          <p:nvPr/>
        </p:nvSpPr>
        <p:spPr>
          <a:xfrm>
            <a:off x="457200" y="1219200"/>
            <a:ext cx="8458200" cy="5334000"/>
          </a:xfrm>
          <a:prstGeom prst="quadArrow">
            <a:avLst>
              <a:gd name="adj1" fmla="val 15409"/>
              <a:gd name="adj2" fmla="val 14985"/>
              <a:gd name="adj3" fmla="val 32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0" y="3701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Accept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701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Attack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8075" y="3609201"/>
            <a:ext cx="2716449" cy="46166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ISLAM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3208" y="1792857"/>
            <a:ext cx="691023" cy="373826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MUSLIM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995" y="1434416"/>
            <a:ext cx="8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Love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348" y="6031468"/>
            <a:ext cx="8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Hate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058" y="243154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“Apologists”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2300" y="580888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ISIS </a:t>
            </a:r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508" y="4662668"/>
            <a:ext cx="363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Barrier Building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208" y="5596084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Nationalism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6416" y="2662375"/>
            <a:ext cx="232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Globalism </a:t>
            </a:r>
            <a:r>
              <a:rPr lang="en-US" sz="2400" dirty="0">
                <a:solidFill>
                  <a:srgbClr val="AACAE2"/>
                </a:solidFill>
                <a:latin typeface="Arial Black" panose="020B0A04020102020204" pitchFamily="34" charset="0"/>
                <a:sym typeface="Wingdings"/>
              </a:rPr>
              <a:t>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178" y="1969878"/>
            <a:ext cx="313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“</a:t>
            </a:r>
            <a:r>
              <a:rPr lang="en-US" sz="2400" dirty="0" err="1" smtClean="0">
                <a:latin typeface="Arial Black" panose="020B0A04020102020204" pitchFamily="34" charset="0"/>
              </a:rPr>
              <a:t>Christianizer</a:t>
            </a:r>
            <a:r>
              <a:rPr lang="en-US" sz="2400" dirty="0" smtClean="0">
                <a:latin typeface="Arial Black" panose="020B0A04020102020204" pitchFamily="34" charset="0"/>
              </a:rPr>
              <a:t>” </a:t>
            </a:r>
            <a:r>
              <a:rPr lang="en-US" sz="2400" dirty="0">
                <a:solidFill>
                  <a:srgbClr val="AACAE2"/>
                </a:solidFill>
                <a:latin typeface="Arial Black" panose="020B0A04020102020204" pitchFamily="34" charset="0"/>
                <a:sym typeface="Wingdings"/>
              </a:rPr>
              <a:t>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86400"/>
            <a:ext cx="7391400" cy="1143000"/>
          </a:xfrm>
        </p:spPr>
        <p:txBody>
          <a:bodyPr/>
          <a:lstStyle/>
          <a:p>
            <a:r>
              <a:rPr lang="en-US" sz="2400" dirty="0" smtClean="0"/>
              <a:t>http://morethandreams.org/</a:t>
            </a:r>
            <a:endParaRPr lang="en-US" sz="2400" dirty="0"/>
          </a:p>
        </p:txBody>
      </p:sp>
      <p:pic>
        <p:nvPicPr>
          <p:cNvPr id="1224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397360" cy="57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to Muslims</a:t>
            </a:r>
            <a:endParaRPr lang="en-US" dirty="0"/>
          </a:p>
        </p:txBody>
      </p:sp>
      <p:sp>
        <p:nvSpPr>
          <p:cNvPr id="4" name="Quad Arrow 3"/>
          <p:cNvSpPr/>
          <p:nvPr/>
        </p:nvSpPr>
        <p:spPr>
          <a:xfrm>
            <a:off x="457200" y="1219200"/>
            <a:ext cx="8458200" cy="5334000"/>
          </a:xfrm>
          <a:prstGeom prst="quadArrow">
            <a:avLst>
              <a:gd name="adj1" fmla="val 15409"/>
              <a:gd name="adj2" fmla="val 14985"/>
              <a:gd name="adj3" fmla="val 32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0" y="3701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Accept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701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Attack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8075" y="3609201"/>
            <a:ext cx="2716449" cy="46166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ISLAM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3208" y="1792857"/>
            <a:ext cx="691023" cy="373826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MUSLIM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995" y="1434416"/>
            <a:ext cx="8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Love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348" y="6031468"/>
            <a:ext cx="8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Hate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208" y="208397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“Apologists”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2300" y="580888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ISIS </a:t>
            </a:r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508" y="4662668"/>
            <a:ext cx="363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Barrier Building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1443004"/>
            <a:ext cx="324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</a:t>
            </a:r>
            <a:r>
              <a:rPr lang="en-US" sz="2400" dirty="0" smtClean="0">
                <a:latin typeface="Arial Black" panose="020B0A04020102020204" pitchFamily="34" charset="0"/>
                <a:sym typeface="Wingdings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Bridge Building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208" y="5596084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Arial Black" panose="020B0A04020102020204" pitchFamily="34" charset="0"/>
                <a:sym typeface="Wingdings"/>
              </a:rPr>
              <a:t> </a:t>
            </a:r>
            <a:r>
              <a:rPr lang="en-US" sz="2400" dirty="0" smtClean="0">
                <a:latin typeface="Arial Black" panose="020B0A04020102020204" pitchFamily="34" charset="0"/>
              </a:rPr>
              <a:t>Nationalism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1656" y="2667000"/>
            <a:ext cx="232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Globalism </a:t>
            </a:r>
            <a:r>
              <a:rPr lang="en-US" sz="2400" dirty="0">
                <a:solidFill>
                  <a:srgbClr val="AACAE2"/>
                </a:solidFill>
                <a:latin typeface="Arial Black" panose="020B0A04020102020204" pitchFamily="34" charset="0"/>
                <a:sym typeface="Wingdings"/>
              </a:rPr>
              <a:t>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178" y="2588567"/>
            <a:ext cx="313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“</a:t>
            </a:r>
            <a:r>
              <a:rPr lang="en-US" sz="2400" dirty="0" err="1" smtClean="0">
                <a:latin typeface="Arial Black" panose="020B0A04020102020204" pitchFamily="34" charset="0"/>
              </a:rPr>
              <a:t>Christianizer</a:t>
            </a:r>
            <a:r>
              <a:rPr lang="en-US" sz="2400" dirty="0" smtClean="0">
                <a:latin typeface="Arial Black" panose="020B0A04020102020204" pitchFamily="34" charset="0"/>
              </a:rPr>
              <a:t>” </a:t>
            </a:r>
            <a:r>
              <a:rPr lang="en-US" sz="2400" dirty="0">
                <a:solidFill>
                  <a:srgbClr val="AACAE2"/>
                </a:solidFill>
                <a:latin typeface="Arial Black" panose="020B0A04020102020204" pitchFamily="34" charset="0"/>
                <a:sym typeface="Wingdings"/>
              </a:rPr>
              <a:t>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9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905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i="1" dirty="0">
                <a:latin typeface="+mn-lt"/>
              </a:rPr>
              <a:t>Bridge Building</a:t>
            </a:r>
            <a:br>
              <a:rPr lang="en-US" sz="4800" i="1" dirty="0">
                <a:latin typeface="+mn-lt"/>
              </a:rPr>
            </a:br>
            <a:r>
              <a:rPr lang="en-US" sz="4800" i="1" dirty="0">
                <a:latin typeface="+mn-lt"/>
              </a:rPr>
              <a:t>to Afghan Community</a:t>
            </a:r>
          </a:p>
        </p:txBody>
      </p:sp>
      <p:pic>
        <p:nvPicPr>
          <p:cNvPr id="558083" name="Picture 3" descr="BB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"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2362200" y="4953000"/>
            <a:ext cx="5105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514"/>
                </a:solidFill>
              </a:rPr>
              <a:t>Rev. Bruce Green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000514"/>
                </a:solidFill>
              </a:rPr>
              <a:t>Bridge Building Facilitator</a:t>
            </a:r>
          </a:p>
        </p:txBody>
      </p:sp>
    </p:spTree>
  </p:cSld>
  <p:clrMapOvr>
    <a:masterClrMapping/>
  </p:clrMapOvr>
  <p:transition advTm="16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K.I.T.E. Approach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5410200" cy="4191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  <a:defRPr/>
            </a:pPr>
            <a:r>
              <a:rPr lang="en-US" altLang="en-US" sz="5000" smtClean="0">
                <a:solidFill>
                  <a:schemeClr val="hlink"/>
                </a:solidFill>
              </a:rPr>
              <a:t>K</a:t>
            </a:r>
            <a:r>
              <a:rPr lang="en-US" altLang="en-US" sz="5000" smtClean="0"/>
              <a:t>indness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  <a:defRPr/>
            </a:pPr>
            <a:r>
              <a:rPr lang="en-US" altLang="en-US" sz="5000" smtClean="0">
                <a:solidFill>
                  <a:schemeClr val="hlink"/>
                </a:solidFill>
              </a:rPr>
              <a:t>I</a:t>
            </a:r>
            <a:r>
              <a:rPr lang="en-US" altLang="en-US" sz="5000" smtClean="0"/>
              <a:t>nvolvement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  <a:defRPr/>
            </a:pPr>
            <a:r>
              <a:rPr lang="en-US" altLang="en-US" sz="5000" smtClean="0">
                <a:solidFill>
                  <a:schemeClr val="hlink"/>
                </a:solidFill>
              </a:rPr>
              <a:t>T</a:t>
            </a:r>
            <a:r>
              <a:rPr lang="en-US" altLang="en-US" sz="5000" smtClean="0"/>
              <a:t>rust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None/>
              <a:defRPr/>
            </a:pPr>
            <a:r>
              <a:rPr lang="en-US" altLang="en-US" sz="5000" smtClean="0">
                <a:solidFill>
                  <a:schemeClr val="hlink"/>
                </a:solidFill>
              </a:rPr>
              <a:t>E</a:t>
            </a:r>
            <a:r>
              <a:rPr lang="en-US" altLang="en-US" sz="5000" smtClean="0"/>
              <a:t>xalt Jesus</a:t>
            </a:r>
          </a:p>
        </p:txBody>
      </p:sp>
      <p:pic>
        <p:nvPicPr>
          <p:cNvPr id="675844" name="Picture 4" descr="Kites-multicolo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0" b="11926"/>
          <a:stretch>
            <a:fillRect/>
          </a:stretch>
        </p:blipFill>
        <p:spPr bwMode="auto">
          <a:xfrm>
            <a:off x="4876800" y="2514600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45" name="Picture 5" descr="Kite-Afghanbo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8791" r="9369" b="16484"/>
          <a:stretch>
            <a:fillRect/>
          </a:stretch>
        </p:blipFill>
        <p:spPr bwMode="auto">
          <a:xfrm>
            <a:off x="6477000" y="1236663"/>
            <a:ext cx="24384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305759"/>
      </p:ext>
    </p:extLst>
  </p:cSld>
  <p:clrMapOvr>
    <a:masterClrMapping/>
  </p:clrMapOvr>
  <p:transition advTm="42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 autoUpdateAnimBg="0"/>
    </p:bldLst>
  </p:timing>
</p:sld>
</file>

<file path=ppt/theme/theme1.xml><?xml version="1.0" encoding="utf-8"?>
<a:theme xmlns:a="http://schemas.openxmlformats.org/drawingml/2006/main" name="Glass Layers">
  <a:themeElements>
    <a:clrScheme name="Glass Layers 12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009900"/>
      </a:accent1>
      <a:accent2>
        <a:srgbClr val="009900"/>
      </a:accent2>
      <a:accent3>
        <a:srgbClr val="AAC0AA"/>
      </a:accent3>
      <a:accent4>
        <a:srgbClr val="DADADA"/>
      </a:accent4>
      <a:accent5>
        <a:srgbClr val="AACAAA"/>
      </a:accent5>
      <a:accent6>
        <a:srgbClr val="008A00"/>
      </a:accent6>
      <a:hlink>
        <a:srgbClr val="FFFFFF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9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33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10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FFFFFF"/>
        </a:accent1>
        <a:accent2>
          <a:srgbClr val="FFFFFF"/>
        </a:accent2>
        <a:accent3>
          <a:srgbClr val="AAC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11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009900"/>
        </a:accent1>
        <a:accent2>
          <a:srgbClr val="FFFFFF"/>
        </a:accent2>
        <a:accent3>
          <a:srgbClr val="AAC0AA"/>
        </a:accent3>
        <a:accent4>
          <a:srgbClr val="DADADA"/>
        </a:accent4>
        <a:accent5>
          <a:srgbClr val="AACAAA"/>
        </a:accent5>
        <a:accent6>
          <a:srgbClr val="E7E7E7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12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009900"/>
        </a:accent1>
        <a:accent2>
          <a:srgbClr val="009900"/>
        </a:accent2>
        <a:accent3>
          <a:srgbClr val="AAC0AA"/>
        </a:accent3>
        <a:accent4>
          <a:srgbClr val="DADADA"/>
        </a:accent4>
        <a:accent5>
          <a:srgbClr val="AACAAA"/>
        </a:accent5>
        <a:accent6>
          <a:srgbClr val="008A00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ask Remainingl Lesson 9 + BB">
  <a:themeElements>
    <a:clrScheme name="2_Task Remainingl Lesson 9 + BB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Task Remainingl Lesson 9 + BB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Task Remainingl Lesson 9 + BB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ask Remainingl Lesson 9 + BB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ask Remainingl Lesson 9 + BB">
  <a:themeElements>
    <a:clrScheme name="2_Task Remainingl Lesson 9 + BB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Task Remainingl Lesson 9 + BB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Task Remainingl Lesson 9 + BB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sk Remainingl Lesson 9 + BB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ask Remainingl Lesson 9 + BB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ask Remainingl Lesson 9 + BB">
  <a:themeElements>
    <a:clrScheme name="Task Remainingl Lesson 9 + BB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Task Remainingl Lesson 9 + BB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ask Remainingl Lesson 9 + BB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k Remainingl Lesson 9 + BB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k Remainingl Lesson 9 + BB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k Remainingl Lesson 9 + BB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k Remainingl Lesson 9 + BB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k Remainingl Lesson 9 + BB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k Remainingl Lesson 9 + BB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sk Remainingl Lesson 9 + BB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k Remainingl Lesson 9 + BB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17475</TotalTime>
  <Words>218</Words>
  <Application>Microsoft Office PowerPoint</Application>
  <PresentationFormat>On-screen Show (4:3)</PresentationFormat>
  <Paragraphs>81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Wingdings</vt:lpstr>
      <vt:lpstr>Glass Layers</vt:lpstr>
      <vt:lpstr>2_Task Remainingl Lesson 9 + BB</vt:lpstr>
      <vt:lpstr>4_Task Remainingl Lesson 9 + BB</vt:lpstr>
      <vt:lpstr>1_Task Remainingl Lesson 9 + BB</vt:lpstr>
      <vt:lpstr>Relating to Muslims</vt:lpstr>
      <vt:lpstr>Barrier Building</vt:lpstr>
      <vt:lpstr>Relating to Muslims</vt:lpstr>
      <vt:lpstr>https://en.wikipedia.org/wiki/ Jay_Smith_(Christian_apologist) </vt:lpstr>
      <vt:lpstr>Relating to Muslims</vt:lpstr>
      <vt:lpstr>http://morethandreams.org/</vt:lpstr>
      <vt:lpstr>Relating to Muslims</vt:lpstr>
      <vt:lpstr>Bridge Building to Afghan Community</vt:lpstr>
      <vt:lpstr>The K.I.T.E. Approach</vt:lpstr>
      <vt:lpstr>PowerPoint Presentation</vt:lpstr>
      <vt:lpstr>PowerPoint Presentation</vt:lpstr>
    </vt:vector>
  </TitlesOfParts>
  <Company>Bridge Building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&amp; Christianity</dc:title>
  <dc:creator>Bruce Green</dc:creator>
  <cp:lastModifiedBy>Presenter</cp:lastModifiedBy>
  <cp:revision>106</cp:revision>
  <dcterms:created xsi:type="dcterms:W3CDTF">2004-11-01T02:46:04Z</dcterms:created>
  <dcterms:modified xsi:type="dcterms:W3CDTF">2017-03-05T19:38:41Z</dcterms:modified>
</cp:coreProperties>
</file>