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23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164DF56E-BE1A-4D3C-AE60-E0191D9FCFC7}" type="datetimeFigureOut">
              <a:rPr lang="en-US" smtClean="0"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FEF7D9FE-A0E4-40EB-967C-5AE30D672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164DF56E-BE1A-4D3C-AE60-E0191D9FCFC7}" type="datetimeFigureOut">
              <a:rPr lang="en-US" smtClean="0"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FEF7D9FE-A0E4-40EB-967C-5AE30D672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64DF56E-BE1A-4D3C-AE60-E0191D9FCFC7}" type="datetimeFigureOut">
              <a:rPr lang="en-US" smtClean="0"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FEF7D9FE-A0E4-40EB-967C-5AE30D672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164DF56E-BE1A-4D3C-AE60-E0191D9FCFC7}" type="datetimeFigureOut">
              <a:rPr lang="en-US" smtClean="0"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FEF7D9FE-A0E4-40EB-967C-5AE30D672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164DF56E-BE1A-4D3C-AE60-E0191D9FCFC7}" type="datetimeFigureOut">
              <a:rPr lang="en-US" smtClean="0"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FEF7D9FE-A0E4-40EB-967C-5AE30D672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164DF56E-BE1A-4D3C-AE60-E0191D9FCFC7}" type="datetimeFigureOut">
              <a:rPr lang="en-US" smtClean="0"/>
              <a:t>3/2/15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FEF7D9FE-A0E4-40EB-967C-5AE30D672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64DF56E-BE1A-4D3C-AE60-E0191D9FCFC7}" type="datetimeFigureOut">
              <a:rPr lang="en-US" smtClean="0"/>
              <a:t>3/2/15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FEF7D9FE-A0E4-40EB-967C-5AE30D672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164DF56E-BE1A-4D3C-AE60-E0191D9FCFC7}" type="datetimeFigureOut">
              <a:rPr lang="en-US" smtClean="0"/>
              <a:t>3/2/15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FEF7D9FE-A0E4-40EB-967C-5AE30D672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164DF56E-BE1A-4D3C-AE60-E0191D9FCFC7}" type="datetimeFigureOut">
              <a:rPr lang="en-US" smtClean="0"/>
              <a:t>3/2/15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FEF7D9FE-A0E4-40EB-967C-5AE30D672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64DF56E-BE1A-4D3C-AE60-E0191D9FCFC7}" type="datetimeFigureOut">
              <a:rPr lang="en-US" smtClean="0"/>
              <a:t>3/2/15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FEF7D9FE-A0E4-40EB-967C-5AE30D672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164DF56E-BE1A-4D3C-AE60-E0191D9FCFC7}" type="datetimeFigureOut">
              <a:rPr lang="en-US" smtClean="0"/>
              <a:t>3/2/15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FEF7D9FE-A0E4-40EB-967C-5AE30D672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164DF56E-BE1A-4D3C-AE60-E0191D9FCFC7}" type="datetimeFigureOut">
              <a:rPr lang="en-US" smtClean="0"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7D9FE-A0E4-40EB-967C-5AE30D672D6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 in the Old Testament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1288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Micah 5:2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But as for you, Bethlehem </a:t>
            </a:r>
            <a:r>
              <a:rPr lang="en-US" dirty="0" err="1"/>
              <a:t>Ephrathah</a:t>
            </a:r>
            <a:r>
              <a:rPr lang="en-US" dirty="0"/>
              <a:t>, </a:t>
            </a:r>
            <a:br>
              <a:rPr lang="en-US" dirty="0"/>
            </a:br>
            <a:r>
              <a:rPr lang="en-US" i="1" dirty="0"/>
              <a:t>Too</a:t>
            </a:r>
            <a:r>
              <a:rPr lang="en-US" dirty="0"/>
              <a:t> little to be among the clans of Judah</a:t>
            </a:r>
            <a:r>
              <a:rPr lang="en-US" dirty="0" smtClean="0"/>
              <a:t>,</a:t>
            </a:r>
          </a:p>
          <a:p>
            <a:r>
              <a:rPr lang="en-US" dirty="0"/>
              <a:t>From you One will go forth for Me to be ruler in Israel. </a:t>
            </a:r>
            <a:endParaRPr lang="en-US" dirty="0" smtClean="0"/>
          </a:p>
          <a:p>
            <a:r>
              <a:rPr lang="en-US" dirty="0" smtClean="0"/>
              <a:t>His </a:t>
            </a:r>
            <a:r>
              <a:rPr lang="en-US" dirty="0"/>
              <a:t>goings forth are from long ago, </a:t>
            </a:r>
            <a:br>
              <a:rPr lang="en-US" dirty="0"/>
            </a:br>
            <a:r>
              <a:rPr lang="en-US" dirty="0"/>
              <a:t>From the days of eternity.”</a:t>
            </a:r>
          </a:p>
        </p:txBody>
      </p:sp>
    </p:spTree>
    <p:extLst>
      <p:ext uri="{BB962C8B-B14F-4D97-AF65-F5344CB8AC3E}">
        <p14:creationId xmlns:p14="http://schemas.microsoft.com/office/powerpoint/2010/main" val="11450761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Isaiah 53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51160" y="581590"/>
            <a:ext cx="4901178" cy="5894984"/>
          </a:xfrm>
        </p:spPr>
        <p:txBody>
          <a:bodyPr>
            <a:normAutofit fontScale="92500"/>
          </a:bodyPr>
          <a:lstStyle/>
          <a:p>
            <a:r>
              <a:rPr lang="en-US" b="1" baseline="30000" dirty="0" smtClean="0">
                <a:effectLst/>
              </a:rPr>
              <a:t>5</a:t>
            </a:r>
            <a:r>
              <a:rPr lang="en-US" dirty="0"/>
              <a:t>But He was </a:t>
            </a:r>
            <a:r>
              <a:rPr lang="en-US" dirty="0" smtClean="0"/>
              <a:t>pierced </a:t>
            </a:r>
            <a:r>
              <a:rPr lang="en-US" dirty="0"/>
              <a:t>through for our transgressions, </a:t>
            </a:r>
            <a:br>
              <a:rPr lang="en-US" dirty="0"/>
            </a:br>
            <a:r>
              <a:rPr lang="en-US" dirty="0"/>
              <a:t>He was crushed for our iniquities; </a:t>
            </a:r>
            <a:br>
              <a:rPr lang="en-US" dirty="0"/>
            </a:br>
            <a:r>
              <a:rPr lang="en-US" dirty="0"/>
              <a:t>The chastening for our </a:t>
            </a:r>
            <a:r>
              <a:rPr lang="en-US" dirty="0" smtClean="0"/>
              <a:t>well</a:t>
            </a:r>
            <a:r>
              <a:rPr lang="en-US" dirty="0"/>
              <a:t>-being </a:t>
            </a:r>
            <a:r>
              <a:rPr lang="en-US" i="1" dirty="0"/>
              <a:t>fell</a:t>
            </a:r>
            <a:r>
              <a:rPr lang="en-US" dirty="0"/>
              <a:t> upon Him, </a:t>
            </a:r>
            <a:br>
              <a:rPr lang="en-US" dirty="0"/>
            </a:br>
            <a:r>
              <a:rPr lang="en-US" dirty="0"/>
              <a:t>And by His scourging we are healed.</a:t>
            </a:r>
            <a:endParaRPr lang="en-US" dirty="0" smtClean="0">
              <a:effectLst/>
            </a:endParaRPr>
          </a:p>
          <a:p>
            <a:r>
              <a:rPr lang="en-US" b="1" baseline="30000" dirty="0" smtClean="0">
                <a:effectLst/>
              </a:rPr>
              <a:t>6</a:t>
            </a:r>
            <a:r>
              <a:rPr lang="en-US" b="1" baseline="30000" dirty="0">
                <a:effectLst/>
              </a:rPr>
              <a:t> </a:t>
            </a:r>
            <a:r>
              <a:rPr lang="en-US" dirty="0"/>
              <a:t>All of us like sheep have gone astray, </a:t>
            </a:r>
            <a:br>
              <a:rPr lang="en-US" dirty="0"/>
            </a:br>
            <a:r>
              <a:rPr lang="en-US" dirty="0"/>
              <a:t>Each of us has turned to his own way; </a:t>
            </a:r>
            <a:br>
              <a:rPr lang="en-US" dirty="0"/>
            </a:br>
            <a:r>
              <a:rPr lang="en-US" dirty="0"/>
              <a:t>But the LORD has caused the iniquity of us </a:t>
            </a:r>
            <a:r>
              <a:rPr lang="en-US" dirty="0" smtClean="0"/>
              <a:t>all…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700879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Daniel 9:24-26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386331" y="452985"/>
            <a:ext cx="4974782" cy="6115796"/>
          </a:xfrm>
        </p:spPr>
        <p:txBody>
          <a:bodyPr>
            <a:normAutofit fontScale="77500" lnSpcReduction="20000"/>
          </a:bodyPr>
          <a:lstStyle/>
          <a:p>
            <a:r>
              <a:rPr lang="en-US" b="1" baseline="30000" dirty="0">
                <a:effectLst/>
              </a:rPr>
              <a:t>24 </a:t>
            </a:r>
            <a:r>
              <a:rPr lang="en-US" dirty="0" smtClean="0">
                <a:effectLst/>
              </a:rPr>
              <a:t>“</a:t>
            </a:r>
            <a:r>
              <a:rPr lang="en-US" dirty="0"/>
              <a:t>Seventy </a:t>
            </a:r>
            <a:r>
              <a:rPr lang="en-US" dirty="0" smtClean="0"/>
              <a:t>weeks </a:t>
            </a:r>
            <a:r>
              <a:rPr lang="en-US" dirty="0"/>
              <a:t>have been decreed for your people and your holy city, to </a:t>
            </a:r>
            <a:r>
              <a:rPr lang="en-US" dirty="0" smtClean="0"/>
              <a:t>finish </a:t>
            </a:r>
            <a:r>
              <a:rPr lang="en-US" dirty="0"/>
              <a:t>the transgression, to </a:t>
            </a:r>
            <a:r>
              <a:rPr lang="en-US" dirty="0" smtClean="0"/>
              <a:t>make </a:t>
            </a:r>
            <a:r>
              <a:rPr lang="en-US" dirty="0"/>
              <a:t>an end of sin, to make atonement for iniquity, to bring in everlasting righteousness, to seal up vision and </a:t>
            </a:r>
            <a:r>
              <a:rPr lang="en-US" dirty="0" smtClean="0"/>
              <a:t>prophecy </a:t>
            </a:r>
            <a:r>
              <a:rPr lang="en-US" dirty="0"/>
              <a:t>and to anoint the most holy </a:t>
            </a:r>
            <a:r>
              <a:rPr lang="en-US" i="1" dirty="0"/>
              <a:t>place.</a:t>
            </a:r>
            <a:endParaRPr lang="en-US" dirty="0">
              <a:effectLst/>
            </a:endParaRPr>
          </a:p>
          <a:p>
            <a:r>
              <a:rPr lang="en-US" b="1" baseline="30000" dirty="0">
                <a:effectLst/>
              </a:rPr>
              <a:t>25 </a:t>
            </a:r>
            <a:r>
              <a:rPr lang="en-US" dirty="0" smtClean="0">
                <a:effectLst/>
              </a:rPr>
              <a:t>“</a:t>
            </a:r>
            <a:r>
              <a:rPr lang="en-US" dirty="0" smtClean="0"/>
              <a:t>So </a:t>
            </a:r>
            <a:r>
              <a:rPr lang="en-US" dirty="0"/>
              <a:t>you are to know and discern </a:t>
            </a:r>
            <a:r>
              <a:rPr lang="en-US" i="1" dirty="0"/>
              <a:t>that</a:t>
            </a:r>
            <a:r>
              <a:rPr lang="en-US" dirty="0"/>
              <a:t> from the issuing of a </a:t>
            </a:r>
            <a:r>
              <a:rPr lang="en-US" dirty="0" smtClean="0"/>
              <a:t>decree </a:t>
            </a:r>
            <a:r>
              <a:rPr lang="en-US" dirty="0"/>
              <a:t>to restore and rebuild Jerusalem until </a:t>
            </a:r>
            <a:r>
              <a:rPr lang="en-US" dirty="0" smtClean="0"/>
              <a:t>Messiah </a:t>
            </a:r>
            <a:r>
              <a:rPr lang="en-US" dirty="0"/>
              <a:t>the Prince </a:t>
            </a:r>
            <a:r>
              <a:rPr lang="en-US" i="1" dirty="0"/>
              <a:t>there will be</a:t>
            </a:r>
            <a:r>
              <a:rPr lang="en-US" dirty="0"/>
              <a:t> seven weeks and sixty-two weeks; it will be built again, with </a:t>
            </a:r>
            <a:r>
              <a:rPr lang="en-US" dirty="0" smtClean="0"/>
              <a:t>plaza </a:t>
            </a:r>
            <a:r>
              <a:rPr lang="en-US" dirty="0"/>
              <a:t>and moat, even in times of distress.</a:t>
            </a:r>
            <a:r>
              <a:rPr lang="en-US" b="1" baseline="30000" dirty="0" smtClean="0">
                <a:effectLst/>
              </a:rPr>
              <a:t>26</a:t>
            </a:r>
            <a:r>
              <a:rPr lang="en-US" b="1" baseline="30000" dirty="0">
                <a:effectLst/>
              </a:rPr>
              <a:t> </a:t>
            </a:r>
            <a:r>
              <a:rPr lang="en-US" dirty="0" smtClean="0"/>
              <a:t>Then </a:t>
            </a:r>
            <a:r>
              <a:rPr lang="en-US" dirty="0"/>
              <a:t>after the sixty-two weeks the </a:t>
            </a:r>
            <a:r>
              <a:rPr lang="en-US" dirty="0" smtClean="0"/>
              <a:t>Messiah </a:t>
            </a:r>
            <a:r>
              <a:rPr lang="en-US" dirty="0"/>
              <a:t>will be cut off and have </a:t>
            </a:r>
            <a:r>
              <a:rPr lang="en-US" dirty="0" smtClean="0"/>
              <a:t>nothing</a:t>
            </a:r>
            <a:r>
              <a:rPr lang="en-US" dirty="0"/>
              <a:t>, and the people of the prince who is to come will destroy the city and the sanctuary.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199360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56503" y="715121"/>
            <a:ext cx="4658735" cy="6101139"/>
          </a:xfrm>
        </p:spPr>
        <p:txBody>
          <a:bodyPr>
            <a:normAutofit fontScale="77500" lnSpcReduction="20000"/>
          </a:bodyPr>
          <a:lstStyle/>
          <a:p>
            <a:r>
              <a:rPr lang="en-US" b="1" baseline="30000" dirty="0" smtClean="0">
                <a:effectLst/>
              </a:rPr>
              <a:t>1</a:t>
            </a:r>
            <a:r>
              <a:rPr lang="en-US" b="1" dirty="0" smtClean="0">
                <a:effectLst/>
              </a:rPr>
              <a:t>My </a:t>
            </a:r>
            <a:r>
              <a:rPr lang="en-US" b="1" dirty="0">
                <a:effectLst/>
              </a:rPr>
              <a:t>God, my God, why have you forsaken me? </a:t>
            </a:r>
            <a:endParaRPr lang="en-US" b="1" dirty="0" smtClean="0">
              <a:effectLst/>
            </a:endParaRPr>
          </a:p>
          <a:p>
            <a:r>
              <a:rPr lang="en-US" b="1" baseline="30000" dirty="0" smtClean="0">
                <a:effectLst/>
              </a:rPr>
              <a:t>7 </a:t>
            </a:r>
            <a:r>
              <a:rPr lang="en-US" b="1" dirty="0"/>
              <a:t>All who see me </a:t>
            </a:r>
            <a:r>
              <a:rPr lang="en-US" b="1" dirty="0" smtClean="0"/>
              <a:t>sneer </a:t>
            </a:r>
            <a:r>
              <a:rPr lang="en-US" b="1" dirty="0"/>
              <a:t>at me; </a:t>
            </a:r>
            <a:br>
              <a:rPr lang="en-US" b="1" dirty="0"/>
            </a:br>
            <a:r>
              <a:rPr lang="en-US" b="1" dirty="0"/>
              <a:t>They </a:t>
            </a:r>
            <a:r>
              <a:rPr lang="en-US" b="1" dirty="0" smtClean="0"/>
              <a:t>separate </a:t>
            </a:r>
            <a:r>
              <a:rPr lang="en-US" b="1" dirty="0"/>
              <a:t>with the lip, they wag the head, </a:t>
            </a:r>
            <a:r>
              <a:rPr lang="en-US" b="1" i="1" dirty="0"/>
              <a:t>saying,</a:t>
            </a:r>
            <a:r>
              <a:rPr lang="en-US" b="1" dirty="0" smtClean="0">
                <a:effectLst/>
              </a:rPr>
              <a:t>: </a:t>
            </a:r>
            <a:r>
              <a:rPr lang="en-US" b="1" baseline="30000" dirty="0">
                <a:effectLst/>
              </a:rPr>
              <a:t>8 </a:t>
            </a:r>
            <a:r>
              <a:rPr lang="en-US" b="1" dirty="0" smtClean="0">
                <a:effectLst/>
              </a:rPr>
              <a:t>“C</a:t>
            </a:r>
            <a:r>
              <a:rPr lang="en-US" b="1" dirty="0" smtClean="0"/>
              <a:t>ommit </a:t>
            </a:r>
            <a:r>
              <a:rPr lang="en-US" b="1" i="1" dirty="0"/>
              <a:t>yourself</a:t>
            </a:r>
            <a:r>
              <a:rPr lang="en-US" b="1" dirty="0"/>
              <a:t> to the LORD; let Him deliver him; </a:t>
            </a:r>
            <a:r>
              <a:rPr lang="en-US" b="1" dirty="0" smtClean="0">
                <a:effectLst/>
              </a:rPr>
              <a:t>”</a:t>
            </a:r>
          </a:p>
          <a:p>
            <a:r>
              <a:rPr lang="en-US" b="1" baseline="30000" dirty="0" smtClean="0">
                <a:effectLst/>
              </a:rPr>
              <a:t>14</a:t>
            </a:r>
            <a:r>
              <a:rPr lang="en-US" b="1" dirty="0" smtClean="0">
                <a:effectLst/>
              </a:rPr>
              <a:t> </a:t>
            </a:r>
            <a:r>
              <a:rPr lang="en-US" b="1" dirty="0"/>
              <a:t>I am poured out like water, </a:t>
            </a:r>
            <a:br>
              <a:rPr lang="en-US" b="1" dirty="0"/>
            </a:br>
            <a:r>
              <a:rPr lang="en-US" b="1" dirty="0"/>
              <a:t>And all my bones are out of joint; </a:t>
            </a:r>
            <a:br>
              <a:rPr lang="en-US" b="1" dirty="0"/>
            </a:br>
            <a:r>
              <a:rPr lang="en-US" b="1" dirty="0"/>
              <a:t>My heart is like wax; </a:t>
            </a:r>
            <a:br>
              <a:rPr lang="en-US" b="1" dirty="0"/>
            </a:br>
            <a:r>
              <a:rPr lang="en-US" b="1" dirty="0"/>
              <a:t>It is melted within </a:t>
            </a:r>
            <a:r>
              <a:rPr lang="en-US" b="1" dirty="0" smtClean="0"/>
              <a:t>me</a:t>
            </a:r>
            <a:r>
              <a:rPr lang="en-US" b="1" dirty="0"/>
              <a:t>.</a:t>
            </a:r>
            <a:r>
              <a:rPr lang="en-US" b="1" dirty="0">
                <a:effectLst/>
              </a:rPr>
              <a:t> </a:t>
            </a:r>
            <a:r>
              <a:rPr lang="en-US" b="1" baseline="30000" dirty="0" smtClean="0">
                <a:effectLst/>
              </a:rPr>
              <a:t>16</a:t>
            </a:r>
            <a:r>
              <a:rPr lang="en-US" b="1" dirty="0" smtClean="0">
                <a:effectLst/>
              </a:rPr>
              <a:t> </a:t>
            </a:r>
            <a:r>
              <a:rPr lang="en-US" b="1" dirty="0"/>
              <a:t>They pierced my hands and my feet.</a:t>
            </a:r>
            <a:r>
              <a:rPr lang="en-US" b="1" dirty="0" smtClean="0">
                <a:effectLst/>
              </a:rPr>
              <a:t> </a:t>
            </a:r>
            <a:r>
              <a:rPr lang="en-US" b="1" baseline="30000" dirty="0" smtClean="0">
                <a:effectLst/>
              </a:rPr>
              <a:t>17</a:t>
            </a:r>
            <a:r>
              <a:rPr lang="en-US" b="1" baseline="30000" dirty="0">
                <a:effectLst/>
              </a:rPr>
              <a:t> </a:t>
            </a:r>
            <a:r>
              <a:rPr lang="en-US" b="1" dirty="0"/>
              <a:t>I can count all my bones. </a:t>
            </a:r>
            <a:r>
              <a:rPr lang="en-US" b="1" dirty="0" smtClean="0"/>
              <a:t>  They </a:t>
            </a:r>
            <a:r>
              <a:rPr lang="en-US" b="1" dirty="0"/>
              <a:t>look, they stare at me;</a:t>
            </a:r>
            <a:r>
              <a:rPr lang="en-US" b="1" baseline="30000" dirty="0" smtClean="0">
                <a:effectLst/>
              </a:rPr>
              <a:t>18</a:t>
            </a:r>
            <a:r>
              <a:rPr lang="en-US" b="1" baseline="30000" dirty="0">
                <a:effectLst/>
              </a:rPr>
              <a:t> </a:t>
            </a:r>
            <a:r>
              <a:rPr lang="en-US" b="1" dirty="0"/>
              <a:t>They divide my garments among them, </a:t>
            </a:r>
            <a:br>
              <a:rPr lang="en-US" b="1" dirty="0"/>
            </a:br>
            <a:r>
              <a:rPr lang="en-US" b="1" dirty="0"/>
              <a:t>And for my clothing they cast lots.</a:t>
            </a:r>
          </a:p>
        </p:txBody>
      </p:sp>
    </p:spTree>
    <p:extLst>
      <p:ext uri="{BB962C8B-B14F-4D97-AF65-F5344CB8AC3E}">
        <p14:creationId xmlns:p14="http://schemas.microsoft.com/office/powerpoint/2010/main" val="15305749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30 Prophecies Fulfilled!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303244" y="1093996"/>
            <a:ext cx="5696379" cy="50776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10,000,000,000,</a:t>
            </a:r>
            <a:r>
              <a:rPr lang="en-US" sz="3200" dirty="0"/>
              <a:t> </a:t>
            </a:r>
            <a:r>
              <a:rPr lang="en-US" sz="3200" dirty="0" smtClean="0"/>
              <a:t>000,000,000,</a:t>
            </a:r>
            <a:r>
              <a:rPr lang="en-US" sz="3200" dirty="0"/>
              <a:t> </a:t>
            </a:r>
            <a:r>
              <a:rPr lang="en-US" sz="3200" dirty="0" smtClean="0"/>
              <a:t>000,000,000,</a:t>
            </a:r>
            <a:r>
              <a:rPr lang="en-US" sz="3200" dirty="0"/>
              <a:t> </a:t>
            </a:r>
            <a:r>
              <a:rPr lang="en-US" sz="3200" dirty="0" smtClean="0"/>
              <a:t>000,000,000,</a:t>
            </a:r>
            <a:r>
              <a:rPr lang="en-US" sz="3200" dirty="0"/>
              <a:t> </a:t>
            </a:r>
            <a:r>
              <a:rPr lang="en-US" sz="3200" dirty="0" smtClean="0"/>
              <a:t>000,000,000,</a:t>
            </a:r>
            <a:r>
              <a:rPr lang="en-US" sz="3200" dirty="0"/>
              <a:t> </a:t>
            </a:r>
            <a:r>
              <a:rPr lang="en-US" sz="3200" dirty="0" smtClean="0"/>
              <a:t>000,000,000,</a:t>
            </a:r>
            <a:r>
              <a:rPr lang="en-US" sz="3200" dirty="0"/>
              <a:t> </a:t>
            </a:r>
            <a:r>
              <a:rPr lang="en-US" sz="3200" dirty="0" smtClean="0"/>
              <a:t>000,000,000,</a:t>
            </a:r>
            <a:r>
              <a:rPr lang="en-US" sz="3200" dirty="0"/>
              <a:t> </a:t>
            </a:r>
            <a:r>
              <a:rPr lang="en-US" sz="3200" dirty="0" smtClean="0"/>
              <a:t>000,000,000,</a:t>
            </a:r>
            <a:r>
              <a:rPr lang="en-US" sz="3200" dirty="0"/>
              <a:t> </a:t>
            </a:r>
            <a:r>
              <a:rPr lang="en-US" sz="3200" dirty="0" smtClean="0"/>
              <a:t>000,000,000,</a:t>
            </a:r>
            <a:r>
              <a:rPr lang="en-US" sz="3200" dirty="0"/>
              <a:t> </a:t>
            </a:r>
            <a:r>
              <a:rPr lang="en-US" sz="3200" dirty="0" smtClean="0"/>
              <a:t>000,000,000,</a:t>
            </a:r>
            <a:r>
              <a:rPr lang="en-US" sz="3200" dirty="0"/>
              <a:t> </a:t>
            </a:r>
            <a:r>
              <a:rPr lang="en-US" sz="3200" dirty="0" smtClean="0"/>
              <a:t>000,000,000,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43019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Was He?	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8073">
            <a:off x="3377405" y="426278"/>
            <a:ext cx="5121843" cy="6203122"/>
          </a:xfrm>
        </p:spPr>
      </p:pic>
    </p:spTree>
    <p:extLst>
      <p:ext uri="{BB962C8B-B14F-4D97-AF65-F5344CB8AC3E}">
        <p14:creationId xmlns:p14="http://schemas.microsoft.com/office/powerpoint/2010/main" val="1819049344"/>
      </p:ext>
    </p:extLst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872565">
            <a:off x="349767" y="1250526"/>
            <a:ext cx="2806593" cy="37508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“The New Testament is in the Old concealed. The Old Testament is in the New revealed</a:t>
            </a:r>
            <a:r>
              <a:rPr lang="en-US" sz="2800" dirty="0" smtClean="0"/>
              <a:t>.” </a:t>
            </a:r>
          </a:p>
          <a:p>
            <a:pPr marL="0" indent="0">
              <a:buNone/>
            </a:pPr>
            <a:r>
              <a:rPr lang="en-US" sz="2400" dirty="0" smtClean="0"/>
              <a:t>(Augustine, 4</a:t>
            </a:r>
            <a:r>
              <a:rPr lang="en-US" sz="2400" baseline="30000" dirty="0" smtClean="0"/>
              <a:t>th</a:t>
            </a:r>
            <a:r>
              <a:rPr lang="en-US" sz="2400" dirty="0"/>
              <a:t> </a:t>
            </a:r>
            <a:r>
              <a:rPr lang="en-US" sz="2400" dirty="0" smtClean="0"/>
              <a:t>C.)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9091">
            <a:off x="4423766" y="1195878"/>
            <a:ext cx="3480980" cy="4687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80830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Luke 24:13-27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 rot="900000">
            <a:off x="3452054" y="678646"/>
            <a:ext cx="4658735" cy="584110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b="1" baseline="30000" dirty="0">
                <a:effectLst/>
              </a:rPr>
              <a:t>13 </a:t>
            </a:r>
            <a:r>
              <a:rPr lang="en-US" b="1" dirty="0"/>
              <a:t>And behold, two of them were going that very day to a village named Emmaus, which was </a:t>
            </a:r>
            <a:r>
              <a:rPr lang="en-US" b="1" dirty="0" smtClean="0"/>
              <a:t>about </a:t>
            </a:r>
            <a:r>
              <a:rPr lang="en-US" b="1" dirty="0"/>
              <a:t>seven miles from Jerusalem.</a:t>
            </a:r>
            <a:r>
              <a:rPr lang="en-US" b="1" baseline="30000" dirty="0" smtClean="0">
                <a:effectLst/>
              </a:rPr>
              <a:t>14</a:t>
            </a:r>
            <a:r>
              <a:rPr lang="en-US" b="1" baseline="30000" dirty="0">
                <a:effectLst/>
              </a:rPr>
              <a:t> </a:t>
            </a:r>
            <a:r>
              <a:rPr lang="en-US" b="1" dirty="0"/>
              <a:t>And they were talking with each other about all these things which had taken place.</a:t>
            </a:r>
            <a:r>
              <a:rPr lang="en-US" b="1" dirty="0">
                <a:effectLst/>
              </a:rPr>
              <a:t> </a:t>
            </a:r>
            <a:r>
              <a:rPr lang="en-US" b="1" baseline="30000" dirty="0" smtClean="0">
                <a:effectLst/>
              </a:rPr>
              <a:t>15</a:t>
            </a:r>
            <a:r>
              <a:rPr lang="en-US" b="1" dirty="0"/>
              <a:t>While they were talking and discussing, Jesus Himself approached and </a:t>
            </a:r>
            <a:r>
              <a:rPr lang="en-US" b="1" i="1" dirty="0"/>
              <a:t>began</a:t>
            </a:r>
            <a:r>
              <a:rPr lang="en-US" b="1" dirty="0"/>
              <a:t> traveling with them.</a:t>
            </a:r>
            <a:r>
              <a:rPr lang="en-US" b="1" dirty="0">
                <a:effectLst/>
              </a:rPr>
              <a:t> </a:t>
            </a:r>
            <a:r>
              <a:rPr lang="en-US" b="1" baseline="30000" dirty="0">
                <a:effectLst/>
              </a:rPr>
              <a:t>16 </a:t>
            </a:r>
            <a:r>
              <a:rPr lang="en-US" b="1" dirty="0"/>
              <a:t>But their eyes were prevented from recognizing Him.</a:t>
            </a:r>
            <a:r>
              <a:rPr lang="en-US" b="1" baseline="30000" dirty="0" smtClean="0">
                <a:effectLst/>
              </a:rPr>
              <a:t>17</a:t>
            </a:r>
            <a:r>
              <a:rPr lang="en-US" b="1" baseline="30000" dirty="0">
                <a:effectLst/>
              </a:rPr>
              <a:t> </a:t>
            </a:r>
            <a:r>
              <a:rPr lang="en-US" b="1" dirty="0"/>
              <a:t>And He said to them, “What are these words that you are exchanging with one another as you are walking?</a:t>
            </a:r>
            <a:r>
              <a:rPr lang="en-US" b="1" dirty="0" smtClean="0"/>
              <a:t>”</a:t>
            </a:r>
            <a:endParaRPr lang="en-US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43129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Luke 24:13-27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 rot="900000">
            <a:off x="3476209" y="755430"/>
            <a:ext cx="4658735" cy="5507244"/>
          </a:xfrm>
        </p:spPr>
        <p:txBody>
          <a:bodyPr>
            <a:no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And </a:t>
            </a:r>
            <a:r>
              <a:rPr lang="en-US" sz="2400" dirty="0"/>
              <a:t>they stood still, looking sad.</a:t>
            </a:r>
            <a:endParaRPr lang="en-US" sz="2400" dirty="0">
              <a:effectLst/>
            </a:endParaRPr>
          </a:p>
          <a:p>
            <a:r>
              <a:rPr lang="en-US" sz="2400" baseline="30000" dirty="0" smtClean="0">
                <a:effectLst/>
              </a:rPr>
              <a:t>18 </a:t>
            </a:r>
            <a:r>
              <a:rPr lang="en-US" sz="2400" dirty="0"/>
              <a:t>One </a:t>
            </a:r>
            <a:r>
              <a:rPr lang="en-US" sz="2400" i="1" dirty="0"/>
              <a:t>of them,</a:t>
            </a:r>
            <a:r>
              <a:rPr lang="en-US" sz="2400" dirty="0"/>
              <a:t> named </a:t>
            </a:r>
            <a:r>
              <a:rPr lang="en-US" sz="2400" dirty="0" err="1"/>
              <a:t>Cleopas</a:t>
            </a:r>
            <a:r>
              <a:rPr lang="en-US" sz="2400" dirty="0"/>
              <a:t>, answered and said to Him, “Are You </a:t>
            </a:r>
            <a:r>
              <a:rPr lang="en-US" sz="2400" dirty="0" smtClean="0"/>
              <a:t>the </a:t>
            </a:r>
            <a:r>
              <a:rPr lang="en-US" sz="2400" dirty="0"/>
              <a:t>only one visiting Jerusalem and unaware of the things which have happened here in these days?”</a:t>
            </a:r>
            <a:r>
              <a:rPr lang="en-US" sz="2400" baseline="30000" dirty="0" smtClean="0">
                <a:effectLst/>
              </a:rPr>
              <a:t>19</a:t>
            </a:r>
            <a:r>
              <a:rPr lang="en-US" sz="2400" baseline="30000" dirty="0">
                <a:effectLst/>
              </a:rPr>
              <a:t> </a:t>
            </a:r>
            <a:r>
              <a:rPr lang="en-US" sz="2400" dirty="0"/>
              <a:t>And He said to them, “What things?”</a:t>
            </a:r>
            <a:endParaRPr lang="en-US" sz="2400" dirty="0">
              <a:effectLst/>
            </a:endParaRPr>
          </a:p>
          <a:p>
            <a:r>
              <a:rPr lang="en-US" sz="2400" dirty="0"/>
              <a:t>And they said to Him, “The things about Jesus the Nazarene, who was a prophet mighty in deed and word in the sight of God and all the people,</a:t>
            </a:r>
            <a:r>
              <a:rPr lang="en-US" sz="2400" dirty="0">
                <a:effectLst/>
              </a:rPr>
              <a:t>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37999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Luke 24:13-27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 rot="900000">
            <a:off x="3457158" y="585992"/>
            <a:ext cx="4658735" cy="5988311"/>
          </a:xfrm>
        </p:spPr>
        <p:txBody>
          <a:bodyPr>
            <a:normAutofit fontScale="85000" lnSpcReduction="20000"/>
          </a:bodyPr>
          <a:lstStyle/>
          <a:p>
            <a:r>
              <a:rPr lang="en-US" b="1" baseline="30000" dirty="0">
                <a:effectLst/>
              </a:rPr>
              <a:t>20 </a:t>
            </a:r>
            <a:r>
              <a:rPr lang="en-US" dirty="0"/>
              <a:t>and how the chief priests and our rulers delivered Him to the sentence of death, and crucified Him.</a:t>
            </a:r>
            <a:r>
              <a:rPr lang="en-US" dirty="0">
                <a:effectLst/>
              </a:rPr>
              <a:t> </a:t>
            </a:r>
            <a:r>
              <a:rPr lang="en-US" b="1" baseline="30000" dirty="0">
                <a:effectLst/>
              </a:rPr>
              <a:t>21 </a:t>
            </a:r>
            <a:r>
              <a:rPr lang="en-US" dirty="0"/>
              <a:t>“But we were hoping that it was He who was going to redeem Israel. Indeed, besides all this, it is the third day since these things happened.</a:t>
            </a:r>
            <a:r>
              <a:rPr lang="en-US" dirty="0">
                <a:effectLst/>
              </a:rPr>
              <a:t> </a:t>
            </a:r>
            <a:r>
              <a:rPr lang="en-US" b="1" baseline="30000" dirty="0">
                <a:effectLst/>
              </a:rPr>
              <a:t>22 </a:t>
            </a:r>
            <a:endParaRPr lang="en-US" dirty="0"/>
          </a:p>
          <a:p>
            <a:r>
              <a:rPr lang="en-US" dirty="0"/>
              <a:t>“But also some women among us amazed us. When they were at the tomb early in the morning,</a:t>
            </a:r>
          </a:p>
          <a:p>
            <a:pPr>
              <a:lnSpc>
                <a:spcPct val="110000"/>
              </a:lnSpc>
            </a:pPr>
            <a:r>
              <a:rPr lang="en-US" dirty="0">
                <a:effectLst/>
              </a:rPr>
              <a:t> </a:t>
            </a:r>
            <a:r>
              <a:rPr lang="en-US" b="1" baseline="30000" dirty="0">
                <a:effectLst/>
              </a:rPr>
              <a:t>23 </a:t>
            </a:r>
            <a:r>
              <a:rPr lang="en-US" dirty="0"/>
              <a:t>and did not find His body, they came, saying that they had also seen a vision of angels who said that He was alive.</a:t>
            </a:r>
            <a:r>
              <a:rPr lang="en-US" dirty="0">
                <a:effectLst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9548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Luke 24:13-27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8761" y="578042"/>
            <a:ext cx="4658735" cy="600803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US" b="1" baseline="30000" dirty="0">
                <a:effectLst/>
              </a:rPr>
              <a:t>24 </a:t>
            </a:r>
            <a:r>
              <a:rPr lang="en-US" dirty="0"/>
              <a:t>“Some of those who were with us went to the tomb and found it just exactly as the women also had said; but Him they did not see.”</a:t>
            </a:r>
            <a:r>
              <a:rPr lang="en-US" b="1" baseline="30000" dirty="0" smtClean="0">
                <a:effectLst/>
              </a:rPr>
              <a:t>25</a:t>
            </a:r>
            <a:r>
              <a:rPr lang="en-US" b="1" baseline="30000" dirty="0">
                <a:effectLst/>
              </a:rPr>
              <a:t> </a:t>
            </a:r>
            <a:r>
              <a:rPr lang="en-US" dirty="0"/>
              <a:t>And He said to them, “O foolish men and slow of heart to believe in all that the prophets have spoken!</a:t>
            </a:r>
            <a:r>
              <a:rPr lang="en-US" dirty="0">
                <a:effectLst/>
              </a:rPr>
              <a:t> </a:t>
            </a:r>
            <a:r>
              <a:rPr lang="en-US" b="1" baseline="30000" dirty="0">
                <a:effectLst/>
              </a:rPr>
              <a:t>26 </a:t>
            </a:r>
            <a:r>
              <a:rPr lang="en-US" dirty="0"/>
              <a:t>“Was it not necessary for the </a:t>
            </a:r>
            <a:r>
              <a:rPr lang="en-US" dirty="0" smtClean="0"/>
              <a:t>Christ </a:t>
            </a:r>
            <a:r>
              <a:rPr lang="en-US" dirty="0"/>
              <a:t>to suffer these things and to enter into His glory?”</a:t>
            </a:r>
            <a:r>
              <a:rPr lang="en-US" dirty="0">
                <a:effectLst/>
              </a:rPr>
              <a:t> </a:t>
            </a:r>
            <a:r>
              <a:rPr lang="en-US" b="1" baseline="30000" dirty="0">
                <a:effectLst/>
              </a:rPr>
              <a:t>27 </a:t>
            </a:r>
            <a:r>
              <a:rPr lang="en-US" dirty="0"/>
              <a:t>Then beginning </a:t>
            </a:r>
            <a:r>
              <a:rPr lang="en-US" dirty="0" smtClean="0"/>
              <a:t>with </a:t>
            </a:r>
            <a:r>
              <a:rPr lang="en-US" dirty="0"/>
              <a:t>Moses and </a:t>
            </a:r>
            <a:r>
              <a:rPr lang="en-US" dirty="0" smtClean="0"/>
              <a:t>with </a:t>
            </a:r>
            <a:r>
              <a:rPr lang="en-US" dirty="0"/>
              <a:t>all the prophets, He explained to them the things concerning Himself in all the Scriptures.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924917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3:15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And I will put enmity </a:t>
            </a:r>
            <a:br>
              <a:rPr lang="en-US" dirty="0"/>
            </a:br>
            <a:r>
              <a:rPr lang="en-US" dirty="0"/>
              <a:t>Between you and the woman, </a:t>
            </a:r>
            <a:br>
              <a:rPr lang="en-US" dirty="0"/>
            </a:br>
            <a:r>
              <a:rPr lang="en-US" dirty="0"/>
              <a:t>And between your seed and her seed</a:t>
            </a:r>
            <a:r>
              <a:rPr lang="en-US" dirty="0" smtClean="0"/>
              <a:t>;</a:t>
            </a:r>
          </a:p>
          <a:p>
            <a:r>
              <a:rPr lang="en-US" dirty="0"/>
              <a:t>He shall </a:t>
            </a:r>
            <a:r>
              <a:rPr lang="en-US" dirty="0" smtClean="0"/>
              <a:t>bruise </a:t>
            </a:r>
            <a:r>
              <a:rPr lang="en-US" dirty="0"/>
              <a:t>you on the head, </a:t>
            </a:r>
            <a:br>
              <a:rPr lang="en-US" dirty="0"/>
            </a:br>
            <a:r>
              <a:rPr lang="en-US" dirty="0"/>
              <a:t>And you shall bruise him on the heel.”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860046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Deuteronomy 18:18-19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3308" y="1003167"/>
            <a:ext cx="4994504" cy="5077623"/>
          </a:xfrm>
        </p:spPr>
        <p:txBody>
          <a:bodyPr>
            <a:noAutofit/>
          </a:bodyPr>
          <a:lstStyle/>
          <a:p>
            <a:r>
              <a:rPr lang="en-US" dirty="0" smtClean="0"/>
              <a:t>I </a:t>
            </a:r>
            <a:r>
              <a:rPr lang="en-US" dirty="0"/>
              <a:t>will raise up a prophet from among their </a:t>
            </a:r>
            <a:r>
              <a:rPr lang="en-US" dirty="0" smtClean="0"/>
              <a:t>countrymen </a:t>
            </a:r>
            <a:r>
              <a:rPr lang="en-US" dirty="0"/>
              <a:t>like you, and I will put My words in his mouth, and he shall speak to them all that I command </a:t>
            </a:r>
            <a:r>
              <a:rPr lang="en-US" dirty="0" smtClean="0"/>
              <a:t>him.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 </a:t>
            </a:r>
            <a:r>
              <a:rPr lang="en-US" dirty="0" smtClean="0"/>
              <a:t>It </a:t>
            </a:r>
            <a:r>
              <a:rPr lang="en-US" dirty="0"/>
              <a:t>shall come about that whoever will not listen to My words which he shall speak in My name, I Myself will require </a:t>
            </a:r>
            <a:r>
              <a:rPr lang="en-US" i="1" dirty="0"/>
              <a:t>it</a:t>
            </a:r>
            <a:r>
              <a:rPr lang="en-US" dirty="0"/>
              <a:t> of him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668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TC101859865[[fn=Kilter]]</Template>
  <TotalTime>94</TotalTime>
  <Words>226</Words>
  <Application>Microsoft Macintosh PowerPoint</Application>
  <PresentationFormat>On-screen Show (4:3)</PresentationFormat>
  <Paragraphs>38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Kilter</vt:lpstr>
      <vt:lpstr>Jesus in the Old Testament</vt:lpstr>
      <vt:lpstr>Who Was He? </vt:lpstr>
      <vt:lpstr>PowerPoint Presentation</vt:lpstr>
      <vt:lpstr>Luke 24:13-27</vt:lpstr>
      <vt:lpstr>Luke 24:13-27</vt:lpstr>
      <vt:lpstr>Luke 24:13-27</vt:lpstr>
      <vt:lpstr>Luke 24:13-27</vt:lpstr>
      <vt:lpstr>Genesis 3:15</vt:lpstr>
      <vt:lpstr>Deuteronomy 18:18-19</vt:lpstr>
      <vt:lpstr>Micah 5:2</vt:lpstr>
      <vt:lpstr>Isaiah 53</vt:lpstr>
      <vt:lpstr>Daniel 9:24-26</vt:lpstr>
      <vt:lpstr>Psalm 22</vt:lpstr>
      <vt:lpstr> 30 Prophecies Fulfilled!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in the Old Testament</dc:title>
  <dc:creator>Stephen Katz</dc:creator>
  <cp:lastModifiedBy>Steve Wertheim</cp:lastModifiedBy>
  <cp:revision>15</cp:revision>
  <dcterms:created xsi:type="dcterms:W3CDTF">2012-10-07T06:22:27Z</dcterms:created>
  <dcterms:modified xsi:type="dcterms:W3CDTF">2015-03-02T19:15:20Z</dcterms:modified>
</cp:coreProperties>
</file>