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8" r:id="rId3"/>
    <p:sldId id="271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232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 rot="20707748">
            <a:off x="-617539" y="-652551"/>
            <a:ext cx="6664606" cy="3942692"/>
          </a:xfrm>
          <a:custGeom>
            <a:avLst/>
            <a:gdLst/>
            <a:ahLst/>
            <a:cxnLst/>
            <a:rect l="l" t="t" r="r" b="b"/>
            <a:pathLst>
              <a:path w="6664606" h="3942692">
                <a:moveTo>
                  <a:pt x="1046923" y="0"/>
                </a:moveTo>
                <a:lnTo>
                  <a:pt x="6664606" y="1491692"/>
                </a:lnTo>
                <a:lnTo>
                  <a:pt x="6664606" y="3860602"/>
                </a:lnTo>
                <a:cubicBezTo>
                  <a:pt x="6664606" y="3905939"/>
                  <a:pt x="6627853" y="3942692"/>
                  <a:pt x="6582516" y="3942692"/>
                </a:cubicBezTo>
                <a:lnTo>
                  <a:pt x="0" y="3942692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 rot="20707748">
            <a:off x="6168153" y="-441831"/>
            <a:ext cx="3126510" cy="2426476"/>
          </a:xfrm>
          <a:custGeom>
            <a:avLst/>
            <a:gdLst/>
            <a:ahLst/>
            <a:cxnLst/>
            <a:rect l="l" t="t" r="r" b="b"/>
            <a:pathLst>
              <a:path w="3126510" h="2426476">
                <a:moveTo>
                  <a:pt x="0" y="0"/>
                </a:moveTo>
                <a:lnTo>
                  <a:pt x="3126510" y="830198"/>
                </a:lnTo>
                <a:lnTo>
                  <a:pt x="2702642" y="2426476"/>
                </a:lnTo>
                <a:lnTo>
                  <a:pt x="82091" y="2426476"/>
                </a:lnTo>
                <a:cubicBezTo>
                  <a:pt x="36754" y="2426475"/>
                  <a:pt x="1" y="2389722"/>
                  <a:pt x="1" y="2344385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 rot="20707748">
            <a:off x="7144098" y="2001564"/>
            <a:ext cx="2679455" cy="4946037"/>
          </a:xfrm>
          <a:custGeom>
            <a:avLst/>
            <a:gdLst/>
            <a:ahLst/>
            <a:cxnLst/>
            <a:rect l="l" t="t" r="r" b="b"/>
            <a:pathLst>
              <a:path w="2679455" h="4946037">
                <a:moveTo>
                  <a:pt x="2679455" y="0"/>
                </a:moveTo>
                <a:lnTo>
                  <a:pt x="1366108" y="4946037"/>
                </a:lnTo>
                <a:lnTo>
                  <a:pt x="0" y="4583288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 rot="20707748">
            <a:off x="-205621" y="3323292"/>
            <a:ext cx="7378073" cy="4557796"/>
          </a:xfrm>
          <a:custGeom>
            <a:avLst/>
            <a:gdLst/>
            <a:ahLst/>
            <a:cxnLst/>
            <a:rect l="l" t="t" r="r" b="b"/>
            <a:pathLst>
              <a:path w="7378073" h="4557796">
                <a:moveTo>
                  <a:pt x="7327936" y="6451"/>
                </a:moveTo>
                <a:cubicBezTo>
                  <a:pt x="7357400" y="18913"/>
                  <a:pt x="7378073" y="48087"/>
                  <a:pt x="7378073" y="82090"/>
                </a:cubicBezTo>
                <a:lnTo>
                  <a:pt x="7378073" y="4557796"/>
                </a:lnTo>
                <a:lnTo>
                  <a:pt x="0" y="2598658"/>
                </a:lnTo>
                <a:lnTo>
                  <a:pt x="690034" y="0"/>
                </a:lnTo>
                <a:lnTo>
                  <a:pt x="7295983" y="0"/>
                </a:lnTo>
                <a:cubicBezTo>
                  <a:pt x="7307317" y="0"/>
                  <a:pt x="7318115" y="2297"/>
                  <a:pt x="7327936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-900000">
            <a:off x="547834" y="3632676"/>
            <a:ext cx="5985159" cy="1606102"/>
          </a:xfrm>
        </p:spPr>
        <p:txBody>
          <a:bodyPr>
            <a:normAutofit/>
          </a:bodyPr>
          <a:lstStyle>
            <a:lvl1pPr>
              <a:lnSpc>
                <a:spcPts val="6000"/>
              </a:lnSpc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-900000">
            <a:off x="2201145" y="5027230"/>
            <a:ext cx="4655297" cy="1128495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741465" y="2313285"/>
            <a:ext cx="1524000" cy="365125"/>
          </a:xfrm>
        </p:spPr>
        <p:txBody>
          <a:bodyPr/>
          <a:lstStyle>
            <a:lvl1pPr algn="l">
              <a:defRPr sz="1800">
                <a:solidFill>
                  <a:schemeClr val="tx1"/>
                </a:solidFill>
              </a:defRPr>
            </a:lvl1pPr>
          </a:lstStyle>
          <a:p>
            <a:fld id="{164DF56E-BE1A-4D3C-AE60-E0191D9FCFC7}" type="datetimeFigureOut">
              <a:rPr lang="en-US" smtClean="0"/>
              <a:t>3/2/15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6551292" y="1528629"/>
            <a:ext cx="246598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6451719" y="1162062"/>
            <a:ext cx="2133600" cy="421038"/>
          </a:xfrm>
        </p:spPr>
        <p:txBody>
          <a:bodyPr anchor="ctr"/>
          <a:lstStyle>
            <a:lvl1pPr algn="l">
              <a:defRPr sz="2400">
                <a:solidFill>
                  <a:schemeClr val="tx1"/>
                </a:solidFill>
              </a:defRPr>
            </a:lvl1pPr>
          </a:lstStyle>
          <a:p>
            <a:fld id="{FEF7D9FE-A0E4-40EB-967C-5AE30D672D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95918" y="-766298"/>
            <a:ext cx="8332816" cy="5894380"/>
          </a:xfrm>
          <a:custGeom>
            <a:avLst/>
            <a:gdLst/>
            <a:ahLst/>
            <a:cxnLst/>
            <a:rect l="l" t="t" r="r" b="b"/>
            <a:pathLst>
              <a:path w="8332816" h="5894380">
                <a:moveTo>
                  <a:pt x="1565164" y="0"/>
                </a:moveTo>
                <a:lnTo>
                  <a:pt x="8332816" y="1797049"/>
                </a:lnTo>
                <a:lnTo>
                  <a:pt x="8332816" y="5812290"/>
                </a:lnTo>
                <a:cubicBezTo>
                  <a:pt x="8332816" y="5857627"/>
                  <a:pt x="8296063" y="5894380"/>
                  <a:pt x="8250726" y="5894380"/>
                </a:cubicBezTo>
                <a:lnTo>
                  <a:pt x="0" y="5894380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20707748">
            <a:off x="64746" y="5089618"/>
            <a:ext cx="8528044" cy="2911464"/>
          </a:xfrm>
          <a:custGeom>
            <a:avLst/>
            <a:gdLst/>
            <a:ahLst/>
            <a:cxnLst/>
            <a:rect l="l" t="t" r="r" b="b"/>
            <a:pathLst>
              <a:path w="8528044" h="2911464">
                <a:moveTo>
                  <a:pt x="8477907" y="6451"/>
                </a:moveTo>
                <a:cubicBezTo>
                  <a:pt x="8507371" y="18913"/>
                  <a:pt x="8528044" y="48087"/>
                  <a:pt x="8528044" y="82090"/>
                </a:cubicBezTo>
                <a:lnTo>
                  <a:pt x="8528044" y="2911464"/>
                </a:lnTo>
                <a:lnTo>
                  <a:pt x="0" y="646970"/>
                </a:lnTo>
                <a:lnTo>
                  <a:pt x="171794" y="0"/>
                </a:lnTo>
                <a:lnTo>
                  <a:pt x="8445954" y="0"/>
                </a:lnTo>
                <a:cubicBezTo>
                  <a:pt x="8457288" y="0"/>
                  <a:pt x="8468086" y="2297"/>
                  <a:pt x="847790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8533928" y="3839503"/>
            <a:ext cx="1011244" cy="2994350"/>
          </a:xfrm>
          <a:custGeom>
            <a:avLst/>
            <a:gdLst/>
            <a:ahLst/>
            <a:cxnLst/>
            <a:rect l="l" t="t" r="r" b="b"/>
            <a:pathLst>
              <a:path w="1011244" h="2994350">
                <a:moveTo>
                  <a:pt x="1011244" y="0"/>
                </a:moveTo>
                <a:lnTo>
                  <a:pt x="216140" y="2994350"/>
                </a:lnTo>
                <a:lnTo>
                  <a:pt x="0" y="2936957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7588490" y="-321837"/>
            <a:ext cx="1976541" cy="4072806"/>
          </a:xfrm>
          <a:custGeom>
            <a:avLst/>
            <a:gdLst/>
            <a:ahLst/>
            <a:cxnLst/>
            <a:rect l="l" t="t" r="r" b="b"/>
            <a:pathLst>
              <a:path w="1976541" h="4072806">
                <a:moveTo>
                  <a:pt x="0" y="0"/>
                </a:moveTo>
                <a:lnTo>
                  <a:pt x="1976541" y="524841"/>
                </a:lnTo>
                <a:lnTo>
                  <a:pt x="1034432" y="4072806"/>
                </a:lnTo>
                <a:lnTo>
                  <a:pt x="82090" y="4072806"/>
                </a:lnTo>
                <a:cubicBezTo>
                  <a:pt x="36753" y="4072806"/>
                  <a:pt x="0" y="4036053"/>
                  <a:pt x="0" y="399071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900000">
            <a:off x="3183882" y="4760430"/>
            <a:ext cx="5004753" cy="1299542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781854" y="984581"/>
            <a:ext cx="6581279" cy="360475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996405" y="6238502"/>
            <a:ext cx="1524000" cy="365125"/>
          </a:xfrm>
        </p:spPr>
        <p:txBody>
          <a:bodyPr/>
          <a:lstStyle/>
          <a:p>
            <a:fld id="{164DF56E-BE1A-4D3C-AE60-E0191D9FCFC7}" type="datetimeFigureOut">
              <a:rPr lang="en-US" smtClean="0"/>
              <a:t>3/2/15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5321849" y="609479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8182730" y="3246937"/>
            <a:ext cx="907445" cy="365125"/>
          </a:xfrm>
        </p:spPr>
        <p:txBody>
          <a:bodyPr/>
          <a:lstStyle>
            <a:lvl1pPr algn="l">
              <a:defRPr/>
            </a:lvl1pPr>
          </a:lstStyle>
          <a:p>
            <a:fld id="{FEF7D9FE-A0E4-40EB-967C-5AE30D672D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82907" y="-626065"/>
            <a:ext cx="7440156" cy="7347127"/>
          </a:xfrm>
          <a:custGeom>
            <a:avLst/>
            <a:gdLst/>
            <a:ahLst/>
            <a:cxnLst/>
            <a:rect l="l" t="t" r="r" b="b"/>
            <a:pathLst>
              <a:path w="7440156" h="7347127">
                <a:moveTo>
                  <a:pt x="1760047" y="0"/>
                </a:moveTo>
                <a:lnTo>
                  <a:pt x="7440156" y="1508269"/>
                </a:lnTo>
                <a:lnTo>
                  <a:pt x="7440156" y="7265037"/>
                </a:lnTo>
                <a:cubicBezTo>
                  <a:pt x="7440156" y="7310374"/>
                  <a:pt x="7403403" y="7347127"/>
                  <a:pt x="7358066" y="7347127"/>
                </a:cubicBezTo>
                <a:lnTo>
                  <a:pt x="2707078" y="7347127"/>
                </a:lnTo>
                <a:lnTo>
                  <a:pt x="0" y="6628304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20707748">
            <a:off x="3227235" y="6274264"/>
            <a:ext cx="4396677" cy="1167472"/>
          </a:xfrm>
          <a:custGeom>
            <a:avLst/>
            <a:gdLst/>
            <a:ahLst/>
            <a:cxnLst/>
            <a:rect l="l" t="t" r="r" b="b"/>
            <a:pathLst>
              <a:path w="4396677" h="1167472">
                <a:moveTo>
                  <a:pt x="4346539" y="6451"/>
                </a:moveTo>
                <a:cubicBezTo>
                  <a:pt x="4376003" y="18913"/>
                  <a:pt x="4396677" y="48087"/>
                  <a:pt x="4396677" y="82090"/>
                </a:cubicBezTo>
                <a:lnTo>
                  <a:pt x="4396677" y="1167472"/>
                </a:lnTo>
                <a:lnTo>
                  <a:pt x="0" y="0"/>
                </a:lnTo>
                <a:lnTo>
                  <a:pt x="4314586" y="0"/>
                </a:lnTo>
                <a:cubicBezTo>
                  <a:pt x="4325920" y="0"/>
                  <a:pt x="4336718" y="2297"/>
                  <a:pt x="4346539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7659524" y="5459724"/>
            <a:ext cx="1710569" cy="1538689"/>
          </a:xfrm>
          <a:custGeom>
            <a:avLst/>
            <a:gdLst/>
            <a:ahLst/>
            <a:cxnLst/>
            <a:rect l="l" t="t" r="r" b="b"/>
            <a:pathLst>
              <a:path w="1710569" h="1538689">
                <a:moveTo>
                  <a:pt x="1710569" y="1"/>
                </a:moveTo>
                <a:lnTo>
                  <a:pt x="1301993" y="1538689"/>
                </a:lnTo>
                <a:lnTo>
                  <a:pt x="0" y="1192965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6666426" y="-490731"/>
            <a:ext cx="3065776" cy="5811871"/>
          </a:xfrm>
          <a:custGeom>
            <a:avLst/>
            <a:gdLst/>
            <a:ahLst/>
            <a:cxnLst/>
            <a:rect l="l" t="t" r="r" b="b"/>
            <a:pathLst>
              <a:path w="3065776" h="5811871">
                <a:moveTo>
                  <a:pt x="0" y="0"/>
                </a:moveTo>
                <a:lnTo>
                  <a:pt x="3065776" y="814071"/>
                </a:lnTo>
                <a:lnTo>
                  <a:pt x="1738684" y="5811871"/>
                </a:lnTo>
                <a:lnTo>
                  <a:pt x="82090" y="5811871"/>
                </a:lnTo>
                <a:cubicBezTo>
                  <a:pt x="36753" y="5811871"/>
                  <a:pt x="0" y="5775118"/>
                  <a:pt x="0" y="572978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 rot="-900000">
            <a:off x="6793335" y="511413"/>
            <a:ext cx="1435608" cy="4818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967762" y="1075673"/>
            <a:ext cx="5398955" cy="508826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164DF56E-BE1A-4D3C-AE60-E0191D9FCFC7}" type="datetimeFigureOut">
              <a:rPr lang="en-US" smtClean="0"/>
              <a:t>3/2/15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4997808" y="6188244"/>
            <a:ext cx="2380306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FEF7D9FE-A0E4-40EB-967C-5AE30D672D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3894" y="2921988"/>
            <a:ext cx="5064953" cy="169563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479028" y="959716"/>
            <a:ext cx="4658735" cy="5077623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1690988" y="608314"/>
            <a:ext cx="1789355" cy="365125"/>
          </a:xfrm>
        </p:spPr>
        <p:txBody>
          <a:bodyPr/>
          <a:lstStyle/>
          <a:p>
            <a:fld id="{164DF56E-BE1A-4D3C-AE60-E0191D9FCFC7}" type="datetimeFigureOut">
              <a:rPr lang="en-US" smtClean="0"/>
              <a:t>3/2/15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3103620" y="6177546"/>
            <a:ext cx="239223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>
            <a:off x="1265370" y="300797"/>
            <a:ext cx="2287319" cy="365125"/>
          </a:xfrm>
        </p:spPr>
        <p:txBody>
          <a:bodyPr/>
          <a:lstStyle/>
          <a:p>
            <a:fld id="{FEF7D9FE-A0E4-40EB-967C-5AE30D672D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900000">
            <a:off x="-57216" y="-1017685"/>
            <a:ext cx="7411427" cy="3438177"/>
          </a:xfrm>
          <a:custGeom>
            <a:avLst/>
            <a:gdLst/>
            <a:ahLst/>
            <a:cxnLst/>
            <a:rect l="l" t="t" r="r" b="b"/>
            <a:pathLst>
              <a:path w="7411427" h="3438177">
                <a:moveTo>
                  <a:pt x="0" y="1985886"/>
                </a:moveTo>
                <a:lnTo>
                  <a:pt x="7411427" y="0"/>
                </a:lnTo>
                <a:lnTo>
                  <a:pt x="7411427" y="3356087"/>
                </a:lnTo>
                <a:cubicBezTo>
                  <a:pt x="7411427" y="3401424"/>
                  <a:pt x="7374674" y="3438177"/>
                  <a:pt x="7329337" y="3438177"/>
                </a:cubicBezTo>
                <a:lnTo>
                  <a:pt x="389140" y="3438177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900000">
            <a:off x="-776641" y="2417820"/>
            <a:ext cx="6998365" cy="5080081"/>
          </a:xfrm>
          <a:custGeom>
            <a:avLst/>
            <a:gdLst/>
            <a:ahLst/>
            <a:cxnLst/>
            <a:rect l="l" t="t" r="r" b="b"/>
            <a:pathLst>
              <a:path w="6998365" h="5080081">
                <a:moveTo>
                  <a:pt x="0" y="0"/>
                </a:moveTo>
                <a:lnTo>
                  <a:pt x="6916275" y="0"/>
                </a:lnTo>
                <a:cubicBezTo>
                  <a:pt x="6961612" y="0"/>
                  <a:pt x="6998365" y="36753"/>
                  <a:pt x="6998365" y="82090"/>
                </a:cubicBezTo>
                <a:lnTo>
                  <a:pt x="6998365" y="3569608"/>
                </a:lnTo>
                <a:lnTo>
                  <a:pt x="1361203" y="5080081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 rot="900000">
            <a:off x="6338067" y="3775812"/>
            <a:ext cx="3102275" cy="3544033"/>
          </a:xfrm>
          <a:custGeom>
            <a:avLst/>
            <a:gdLst/>
            <a:ahLst/>
            <a:cxnLst/>
            <a:rect l="l" t="t" r="r" b="b"/>
            <a:pathLst>
              <a:path w="3102275" h="3544033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375388" y="0"/>
                </a:lnTo>
                <a:lnTo>
                  <a:pt x="3102275" y="2712781"/>
                </a:lnTo>
                <a:lnTo>
                  <a:pt x="0" y="3544033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ounded Rectangle 19"/>
          <p:cNvSpPr/>
          <p:nvPr/>
        </p:nvSpPr>
        <p:spPr>
          <a:xfrm rot="900000">
            <a:off x="7327879" y="-104312"/>
            <a:ext cx="2350627" cy="3820866"/>
          </a:xfrm>
          <a:custGeom>
            <a:avLst/>
            <a:gdLst/>
            <a:ahLst/>
            <a:cxnLst/>
            <a:rect l="l" t="t" r="r" b="b"/>
            <a:pathLst>
              <a:path w="2350627" h="3820866">
                <a:moveTo>
                  <a:pt x="1" y="355523"/>
                </a:moveTo>
                <a:lnTo>
                  <a:pt x="1326829" y="0"/>
                </a:lnTo>
                <a:lnTo>
                  <a:pt x="2350627" y="3820866"/>
                </a:lnTo>
                <a:lnTo>
                  <a:pt x="82091" y="3820866"/>
                </a:lnTo>
                <a:cubicBezTo>
                  <a:pt x="36754" y="3820866"/>
                  <a:pt x="1" y="3784113"/>
                  <a:pt x="0" y="373877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900000">
            <a:off x="534986" y="2921829"/>
            <a:ext cx="5690855" cy="1570680"/>
          </a:xfrm>
        </p:spPr>
        <p:txBody>
          <a:bodyPr anchor="b">
            <a:noAutofit/>
          </a:bodyPr>
          <a:lstStyle>
            <a:lvl1pPr algn="r">
              <a:defRPr sz="48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900000">
            <a:off x="537849" y="4494201"/>
            <a:ext cx="5271544" cy="1500187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6878368" y="376138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164DF56E-BE1A-4D3C-AE60-E0191D9FCFC7}" type="datetimeFigureOut">
              <a:rPr lang="en-US" smtClean="0"/>
              <a:t>3/2/15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7056965" y="3170795"/>
            <a:ext cx="19263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 flipH="1">
            <a:off x="7176363" y="2661157"/>
            <a:ext cx="683979" cy="365125"/>
          </a:xfrm>
        </p:spPr>
        <p:txBody>
          <a:bodyPr/>
          <a:lstStyle>
            <a:lvl1pPr algn="l">
              <a:defRPr/>
            </a:lvl1pPr>
          </a:lstStyle>
          <a:p>
            <a:fld id="{FEF7D9FE-A0E4-40EB-967C-5AE30D672D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1893" y="2231024"/>
            <a:ext cx="4820301" cy="1436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 rot="-900000">
            <a:off x="1014439" y="1335061"/>
            <a:ext cx="2578608" cy="4839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3701032" y="618005"/>
            <a:ext cx="2580010" cy="4837176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5919" y="5887412"/>
            <a:ext cx="1241980" cy="365125"/>
          </a:xfrm>
        </p:spPr>
        <p:txBody>
          <a:bodyPr/>
          <a:lstStyle>
            <a:lvl1pPr algn="l">
              <a:defRPr/>
            </a:lvl1pPr>
          </a:lstStyle>
          <a:p>
            <a:fld id="{164DF56E-BE1A-4D3C-AE60-E0191D9FCFC7}" type="datetimeFigureOut">
              <a:rPr lang="en-US" smtClean="0"/>
              <a:t>3/2/15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054658" y="549437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64" y="5643110"/>
            <a:ext cx="1241693" cy="365125"/>
          </a:xfrm>
        </p:spPr>
        <p:txBody>
          <a:bodyPr/>
          <a:lstStyle>
            <a:lvl1pPr algn="l">
              <a:defRPr/>
            </a:lvl1pPr>
          </a:lstStyle>
          <a:p>
            <a:fld id="{FEF7D9FE-A0E4-40EB-967C-5AE30D672D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ounded Rectangle 52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ounded Rectangle 53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ounded Rectangle 54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ounded Rectangle 55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-900000">
            <a:off x="854761" y="1406870"/>
            <a:ext cx="2213148" cy="759866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1120518" y="2227895"/>
            <a:ext cx="2578608" cy="3938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 rot="-900000">
            <a:off x="3535709" y="687503"/>
            <a:ext cx="2214753" cy="753043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 rot="-900000">
            <a:off x="3808498" y="1495882"/>
            <a:ext cx="2578608" cy="39559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164DF56E-BE1A-4D3C-AE60-E0191D9FCFC7}" type="datetimeFigureOut">
              <a:rPr lang="en-US" smtClean="0"/>
              <a:t>3/2/15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-900000">
            <a:off x="4050792" y="549554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FEF7D9FE-A0E4-40EB-967C-5AE30D672D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0936" y="2926080"/>
            <a:ext cx="5065776" cy="16916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900000">
            <a:off x="1691640" y="612648"/>
            <a:ext cx="1792224" cy="365125"/>
          </a:xfrm>
        </p:spPr>
        <p:txBody>
          <a:bodyPr/>
          <a:lstStyle/>
          <a:p>
            <a:fld id="{164DF56E-BE1A-4D3C-AE60-E0191D9FCFC7}" type="datetimeFigureOut">
              <a:rPr lang="en-US" smtClean="0"/>
              <a:t>3/2/15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900000">
            <a:off x="2493721" y="6101033"/>
            <a:ext cx="30521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 rot="900000">
            <a:off x="1261872" y="301752"/>
            <a:ext cx="2286000" cy="365125"/>
          </a:xfrm>
        </p:spPr>
        <p:txBody>
          <a:bodyPr/>
          <a:lstStyle/>
          <a:p>
            <a:fld id="{FEF7D9FE-A0E4-40EB-967C-5AE30D672D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900000">
            <a:off x="-372248" y="-1218153"/>
            <a:ext cx="8577953" cy="6344114"/>
          </a:xfrm>
          <a:custGeom>
            <a:avLst/>
            <a:gdLst/>
            <a:ahLst/>
            <a:cxnLst/>
            <a:rect l="l" t="t" r="r" b="b"/>
            <a:pathLst>
              <a:path w="8577953" h="6344114">
                <a:moveTo>
                  <a:pt x="0" y="2298455"/>
                </a:moveTo>
                <a:lnTo>
                  <a:pt x="8577953" y="0"/>
                </a:lnTo>
                <a:lnTo>
                  <a:pt x="8577953" y="6262024"/>
                </a:lnTo>
                <a:cubicBezTo>
                  <a:pt x="8577953" y="6307361"/>
                  <a:pt x="8541200" y="6344113"/>
                  <a:pt x="8495863" y="6344113"/>
                </a:cubicBezTo>
                <a:lnTo>
                  <a:pt x="1084031" y="634411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900000">
            <a:off x="-449071" y="5207889"/>
            <a:ext cx="7470000" cy="2486713"/>
          </a:xfrm>
          <a:custGeom>
            <a:avLst/>
            <a:gdLst/>
            <a:ahLst/>
            <a:cxnLst/>
            <a:rect l="l" t="t" r="r" b="b"/>
            <a:pathLst>
              <a:path w="7470000" h="2486713">
                <a:moveTo>
                  <a:pt x="0" y="0"/>
                </a:moveTo>
                <a:lnTo>
                  <a:pt x="7387910" y="0"/>
                </a:lnTo>
                <a:cubicBezTo>
                  <a:pt x="7433247" y="0"/>
                  <a:pt x="7470000" y="36753"/>
                  <a:pt x="7470000" y="82090"/>
                </a:cubicBezTo>
                <a:lnTo>
                  <a:pt x="7470000" y="663670"/>
                </a:lnTo>
                <a:lnTo>
                  <a:pt x="666313" y="2486713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900000">
            <a:off x="7192310" y="6483326"/>
            <a:ext cx="1932834" cy="635630"/>
          </a:xfrm>
          <a:custGeom>
            <a:avLst/>
            <a:gdLst/>
            <a:ahLst/>
            <a:cxnLst/>
            <a:rect l="l" t="t" r="r" b="b"/>
            <a:pathLst>
              <a:path w="1932834" h="63563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01288" y="0"/>
                </a:lnTo>
                <a:lnTo>
                  <a:pt x="1932834" y="117729"/>
                </a:lnTo>
                <a:lnTo>
                  <a:pt x="0" y="635630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 rot="900000">
            <a:off x="8127084" y="92392"/>
            <a:ext cx="1878991" cy="6414233"/>
          </a:xfrm>
          <a:custGeom>
            <a:avLst/>
            <a:gdLst/>
            <a:ahLst/>
            <a:cxnLst/>
            <a:rect l="l" t="t" r="r" b="b"/>
            <a:pathLst>
              <a:path w="1878991" h="6414233">
                <a:moveTo>
                  <a:pt x="0" y="42953"/>
                </a:moveTo>
                <a:lnTo>
                  <a:pt x="160303" y="0"/>
                </a:lnTo>
                <a:lnTo>
                  <a:pt x="1878991" y="6414233"/>
                </a:lnTo>
                <a:lnTo>
                  <a:pt x="82090" y="6414233"/>
                </a:lnTo>
                <a:cubicBezTo>
                  <a:pt x="36753" y="6414233"/>
                  <a:pt x="0" y="6377480"/>
                  <a:pt x="0" y="633214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900000">
            <a:off x="7521938" y="5927116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164DF56E-BE1A-4D3C-AE60-E0191D9FCFC7}" type="datetimeFigureOut">
              <a:rPr lang="en-US" smtClean="0"/>
              <a:t>3/2/15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900000">
            <a:off x="3892286" y="5987296"/>
            <a:ext cx="3124200" cy="295162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900000">
            <a:off x="7599046" y="5570110"/>
            <a:ext cx="716206" cy="365125"/>
          </a:xfrm>
        </p:spPr>
        <p:txBody>
          <a:bodyPr/>
          <a:lstStyle>
            <a:lvl1pPr algn="l">
              <a:defRPr/>
            </a:lvl1pPr>
          </a:lstStyle>
          <a:p>
            <a:fld id="{FEF7D9FE-A0E4-40EB-967C-5AE30D672D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 rot="20707748">
            <a:off x="-897260" y="-624538"/>
            <a:ext cx="7286946" cy="6041338"/>
          </a:xfrm>
          <a:custGeom>
            <a:avLst/>
            <a:gdLst/>
            <a:ahLst/>
            <a:cxnLst/>
            <a:rect l="l" t="t" r="r" b="b"/>
            <a:pathLst>
              <a:path w="7286946" h="6041338">
                <a:moveTo>
                  <a:pt x="1604186" y="0"/>
                </a:moveTo>
                <a:lnTo>
                  <a:pt x="7286946" y="1508972"/>
                </a:lnTo>
                <a:lnTo>
                  <a:pt x="7286946" y="5959247"/>
                </a:lnTo>
                <a:cubicBezTo>
                  <a:pt x="7286946" y="6004584"/>
                  <a:pt x="7250193" y="6041337"/>
                  <a:pt x="7204856" y="6041337"/>
                </a:cubicBezTo>
                <a:lnTo>
                  <a:pt x="0" y="6041338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64806" y="5378153"/>
            <a:ext cx="7443151" cy="2476431"/>
          </a:xfrm>
          <a:custGeom>
            <a:avLst/>
            <a:gdLst/>
            <a:ahLst/>
            <a:cxnLst/>
            <a:rect l="l" t="t" r="r" b="b"/>
            <a:pathLst>
              <a:path w="7443151" h="2476431">
                <a:moveTo>
                  <a:pt x="7393013" y="6452"/>
                </a:moveTo>
                <a:cubicBezTo>
                  <a:pt x="7422477" y="18914"/>
                  <a:pt x="7443150" y="48087"/>
                  <a:pt x="7443150" y="82090"/>
                </a:cubicBezTo>
                <a:lnTo>
                  <a:pt x="7443151" y="2476431"/>
                </a:lnTo>
                <a:lnTo>
                  <a:pt x="0" y="500014"/>
                </a:lnTo>
                <a:lnTo>
                  <a:pt x="132771" y="1"/>
                </a:lnTo>
                <a:lnTo>
                  <a:pt x="7361060" y="1"/>
                </a:lnTo>
                <a:cubicBezTo>
                  <a:pt x="7372394" y="0"/>
                  <a:pt x="7383192" y="2298"/>
                  <a:pt x="7393013" y="6452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7660994" y="5459931"/>
            <a:ext cx="1709023" cy="1538302"/>
          </a:xfrm>
          <a:custGeom>
            <a:avLst/>
            <a:gdLst/>
            <a:ahLst/>
            <a:cxnLst/>
            <a:rect l="l" t="t" r="r" b="b"/>
            <a:pathLst>
              <a:path w="1709023" h="1538302">
                <a:moveTo>
                  <a:pt x="1709023" y="0"/>
                </a:moveTo>
                <a:lnTo>
                  <a:pt x="1300550" y="1538302"/>
                </a:lnTo>
                <a:lnTo>
                  <a:pt x="0" y="119296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 rot="20707748">
            <a:off x="6673110" y="-489836"/>
            <a:ext cx="3059119" cy="5809409"/>
          </a:xfrm>
          <a:custGeom>
            <a:avLst/>
            <a:gdLst/>
            <a:ahLst/>
            <a:cxnLst/>
            <a:rect l="l" t="t" r="r" b="b"/>
            <a:pathLst>
              <a:path w="3059119" h="5809409">
                <a:moveTo>
                  <a:pt x="0" y="0"/>
                </a:moveTo>
                <a:lnTo>
                  <a:pt x="3059119" y="812303"/>
                </a:lnTo>
                <a:lnTo>
                  <a:pt x="1732212" y="5809409"/>
                </a:lnTo>
                <a:lnTo>
                  <a:pt x="82090" y="5809409"/>
                </a:lnTo>
                <a:cubicBezTo>
                  <a:pt x="36753" y="5809409"/>
                  <a:pt x="0" y="5772656"/>
                  <a:pt x="0" y="5727319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 anchor="b"/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-900000">
            <a:off x="844848" y="997933"/>
            <a:ext cx="5343100" cy="3888220"/>
          </a:xfrm>
        </p:spPr>
        <p:txBody>
          <a:bodyPr anchor="b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900000">
            <a:off x="3216573" y="5144589"/>
            <a:ext cx="3930375" cy="988131"/>
          </a:xfrm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164DF56E-BE1A-4D3C-AE60-E0191D9FCFC7}" type="datetimeFigureOut">
              <a:rPr lang="en-US" smtClean="0"/>
              <a:t>3/2/15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263966" y="6099104"/>
            <a:ext cx="3063047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FEF7D9FE-A0E4-40EB-967C-5AE30D672D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 rot="900000">
            <a:off x="-533701" y="-979752"/>
            <a:ext cx="6672870" cy="6821601"/>
          </a:xfrm>
          <a:custGeom>
            <a:avLst/>
            <a:gdLst/>
            <a:ahLst/>
            <a:cxnLst/>
            <a:rect l="l" t="t" r="r" b="b"/>
            <a:pathLst>
              <a:path w="6672870" h="6821601">
                <a:moveTo>
                  <a:pt x="0" y="1787990"/>
                </a:moveTo>
                <a:lnTo>
                  <a:pt x="6672870" y="0"/>
                </a:lnTo>
                <a:lnTo>
                  <a:pt x="6672870" y="6739511"/>
                </a:lnTo>
                <a:cubicBezTo>
                  <a:pt x="6672870" y="6784848"/>
                  <a:pt x="6636117" y="6821601"/>
                  <a:pt x="6590780" y="6821601"/>
                </a:cubicBezTo>
                <a:lnTo>
                  <a:pt x="1348753" y="6821601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 rot="900000">
            <a:off x="-283896" y="5969722"/>
            <a:ext cx="5300494" cy="1495954"/>
          </a:xfrm>
          <a:custGeom>
            <a:avLst/>
            <a:gdLst/>
            <a:ahLst/>
            <a:cxnLst/>
            <a:rect l="l" t="t" r="r" b="b"/>
            <a:pathLst>
              <a:path w="5300494" h="1495954">
                <a:moveTo>
                  <a:pt x="0" y="0"/>
                </a:moveTo>
                <a:lnTo>
                  <a:pt x="5218404" y="0"/>
                </a:lnTo>
                <a:cubicBezTo>
                  <a:pt x="5263741" y="0"/>
                  <a:pt x="5300494" y="36753"/>
                  <a:pt x="5300494" y="82090"/>
                </a:cubicBezTo>
                <a:lnTo>
                  <a:pt x="5300494" y="183095"/>
                </a:lnTo>
                <a:lnTo>
                  <a:pt x="400840" y="149595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 rot="900000">
            <a:off x="6930292" y="-242630"/>
            <a:ext cx="2434235" cy="1383623"/>
          </a:xfrm>
          <a:custGeom>
            <a:avLst/>
            <a:gdLst/>
            <a:ahLst/>
            <a:cxnLst/>
            <a:rect l="l" t="t" r="r" b="b"/>
            <a:pathLst>
              <a:path w="2434235" h="1383623">
                <a:moveTo>
                  <a:pt x="0" y="552912"/>
                </a:moveTo>
                <a:lnTo>
                  <a:pt x="2063495" y="0"/>
                </a:lnTo>
                <a:lnTo>
                  <a:pt x="2434235" y="1383623"/>
                </a:lnTo>
                <a:lnTo>
                  <a:pt x="82090" y="1383622"/>
                </a:lnTo>
                <a:cubicBezTo>
                  <a:pt x="36754" y="1383622"/>
                  <a:pt x="0" y="1346869"/>
                  <a:pt x="0" y="130153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900000">
            <a:off x="5899782" y="1282101"/>
            <a:ext cx="3842742" cy="6178450"/>
          </a:xfrm>
          <a:custGeom>
            <a:avLst/>
            <a:gdLst/>
            <a:ahLst/>
            <a:cxnLst/>
            <a:rect l="l" t="t" r="r" b="b"/>
            <a:pathLst>
              <a:path w="3842742" h="617845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463128" y="0"/>
                </a:lnTo>
                <a:lnTo>
                  <a:pt x="3842742" y="5148790"/>
                </a:lnTo>
                <a:lnTo>
                  <a:pt x="0" y="6178450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4578273" y="2744935"/>
            <a:ext cx="5036383" cy="1997131"/>
          </a:xfrm>
        </p:spPr>
        <p:txBody>
          <a:bodyPr anchor="t">
            <a:normAutofit/>
          </a:bodyPr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900000">
            <a:off x="1507529" y="615731"/>
            <a:ext cx="4323504" cy="3294418"/>
          </a:xfrm>
          <a:prstGeom prst="roundRect">
            <a:avLst>
              <a:gd name="adj" fmla="val 4992"/>
            </a:avLst>
          </a:prstGeom>
          <a:ln w="19050">
            <a:solidFill>
              <a:schemeClr val="tx1"/>
            </a:solidFill>
          </a:ln>
          <a:effectLst>
            <a:innerShdw blurRad="101600" dir="13500000">
              <a:prstClr val="black">
                <a:alpha val="70000"/>
              </a:prstClr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900000">
            <a:off x="822789" y="4161126"/>
            <a:ext cx="4310915" cy="120354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900000">
            <a:off x="6992395" y="57125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164DF56E-BE1A-4D3C-AE60-E0191D9FCFC7}" type="datetimeFigureOut">
              <a:rPr lang="en-US" smtClean="0"/>
              <a:t>3/2/15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900000">
            <a:off x="647292" y="5162531"/>
            <a:ext cx="2977453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900000">
            <a:off x="7046470" y="391054"/>
            <a:ext cx="1963187" cy="365125"/>
          </a:xfrm>
        </p:spPr>
        <p:txBody>
          <a:bodyPr/>
          <a:lstStyle>
            <a:lvl1pPr algn="l">
              <a:defRPr/>
            </a:lvl1pPr>
          </a:lstStyle>
          <a:p>
            <a:fld id="{FEF7D9FE-A0E4-40EB-967C-5AE30D672D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an1080Base.png"/>
          <p:cNvPicPr>
            <a:picLocks noChangeAspect="1"/>
          </p:cNvPicPr>
          <p:nvPr/>
        </p:nvPicPr>
        <p:blipFill>
          <a:blip r:embed="rId13" cstate="print">
            <a:lum bright="-3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 rot="-5400000">
            <a:off x="-673455" y="2807056"/>
            <a:ext cx="5320597" cy="18400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0" y="990600"/>
            <a:ext cx="5027024" cy="4783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096001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/>
              </a:defRPr>
            </a:lvl1pPr>
          </a:lstStyle>
          <a:p>
            <a:fld id="{164DF56E-BE1A-4D3C-AE60-E0191D9FCFC7}" type="datetimeFigureOut">
              <a:rPr lang="en-US" smtClean="0"/>
              <a:t>3/2/15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096001"/>
            <a:ext cx="312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3047" y="53249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F7D9FE-A0E4-40EB-967C-5AE30D672D6D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3152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97280" indent="-32004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2024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46888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Jesus in the Old Testament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312886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Micah 5:2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But as for you, Bethlehem </a:t>
            </a:r>
            <a:r>
              <a:rPr lang="en-US" dirty="0" err="1"/>
              <a:t>Ephrathah</a:t>
            </a:r>
            <a:r>
              <a:rPr lang="en-US" dirty="0"/>
              <a:t>, </a:t>
            </a:r>
            <a:br>
              <a:rPr lang="en-US" dirty="0"/>
            </a:br>
            <a:r>
              <a:rPr lang="en-US" i="1" dirty="0"/>
              <a:t>Too</a:t>
            </a:r>
            <a:r>
              <a:rPr lang="en-US" dirty="0"/>
              <a:t> little to be among the clans of Judah</a:t>
            </a:r>
            <a:r>
              <a:rPr lang="en-US" dirty="0" smtClean="0"/>
              <a:t>,</a:t>
            </a:r>
          </a:p>
          <a:p>
            <a:r>
              <a:rPr lang="en-US" dirty="0"/>
              <a:t>From you One will go forth for Me to be ruler in Israel. </a:t>
            </a:r>
            <a:endParaRPr lang="en-US" dirty="0" smtClean="0"/>
          </a:p>
          <a:p>
            <a:r>
              <a:rPr lang="en-US" dirty="0" smtClean="0"/>
              <a:t>His </a:t>
            </a:r>
            <a:r>
              <a:rPr lang="en-US" dirty="0"/>
              <a:t>goings forth are from long ago, </a:t>
            </a:r>
            <a:br>
              <a:rPr lang="en-US" dirty="0"/>
            </a:br>
            <a:r>
              <a:rPr lang="en-US" dirty="0"/>
              <a:t>From the days of eternity.”</a:t>
            </a:r>
          </a:p>
        </p:txBody>
      </p:sp>
    </p:spTree>
    <p:extLst>
      <p:ext uri="{BB962C8B-B14F-4D97-AF65-F5344CB8AC3E}">
        <p14:creationId xmlns:p14="http://schemas.microsoft.com/office/powerpoint/2010/main" val="114507611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Isaiah 53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451160" y="581590"/>
            <a:ext cx="4901178" cy="5894984"/>
          </a:xfrm>
        </p:spPr>
        <p:txBody>
          <a:bodyPr>
            <a:normAutofit fontScale="92500"/>
          </a:bodyPr>
          <a:lstStyle/>
          <a:p>
            <a:r>
              <a:rPr lang="en-US" b="1" baseline="30000" dirty="0" smtClean="0">
                <a:effectLst/>
              </a:rPr>
              <a:t>5</a:t>
            </a:r>
            <a:r>
              <a:rPr lang="en-US" dirty="0"/>
              <a:t>But He was </a:t>
            </a:r>
            <a:r>
              <a:rPr lang="en-US" dirty="0" smtClean="0"/>
              <a:t>pierced </a:t>
            </a:r>
            <a:r>
              <a:rPr lang="en-US" dirty="0"/>
              <a:t>through for our transgressions, </a:t>
            </a:r>
            <a:br>
              <a:rPr lang="en-US" dirty="0"/>
            </a:br>
            <a:r>
              <a:rPr lang="en-US" dirty="0"/>
              <a:t>He was crushed for our iniquities; </a:t>
            </a:r>
            <a:br>
              <a:rPr lang="en-US" dirty="0"/>
            </a:br>
            <a:r>
              <a:rPr lang="en-US" dirty="0"/>
              <a:t>The chastening for our </a:t>
            </a:r>
            <a:r>
              <a:rPr lang="en-US" dirty="0" smtClean="0"/>
              <a:t>well</a:t>
            </a:r>
            <a:r>
              <a:rPr lang="en-US" dirty="0"/>
              <a:t>-being </a:t>
            </a:r>
            <a:r>
              <a:rPr lang="en-US" i="1" dirty="0"/>
              <a:t>fell</a:t>
            </a:r>
            <a:r>
              <a:rPr lang="en-US" dirty="0"/>
              <a:t> upon Him, </a:t>
            </a:r>
            <a:br>
              <a:rPr lang="en-US" dirty="0"/>
            </a:br>
            <a:r>
              <a:rPr lang="en-US" dirty="0"/>
              <a:t>And by His scourging we are healed.</a:t>
            </a:r>
            <a:endParaRPr lang="en-US" dirty="0" smtClean="0">
              <a:effectLst/>
            </a:endParaRPr>
          </a:p>
          <a:p>
            <a:r>
              <a:rPr lang="en-US" b="1" baseline="30000" dirty="0" smtClean="0">
                <a:effectLst/>
              </a:rPr>
              <a:t>6</a:t>
            </a:r>
            <a:r>
              <a:rPr lang="en-US" b="1" baseline="30000" dirty="0">
                <a:effectLst/>
              </a:rPr>
              <a:t> </a:t>
            </a:r>
            <a:r>
              <a:rPr lang="en-US" dirty="0"/>
              <a:t>All of us like sheep have gone astray, </a:t>
            </a:r>
            <a:br>
              <a:rPr lang="en-US" dirty="0"/>
            </a:br>
            <a:r>
              <a:rPr lang="en-US" dirty="0"/>
              <a:t>Each of us has turned to his own way; </a:t>
            </a:r>
            <a:br>
              <a:rPr lang="en-US" dirty="0"/>
            </a:br>
            <a:r>
              <a:rPr lang="en-US" dirty="0"/>
              <a:t>But the LORD has caused the iniquity of us </a:t>
            </a:r>
            <a:r>
              <a:rPr lang="en-US" dirty="0" smtClean="0"/>
              <a:t>all…</a:t>
            </a: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7008796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Daniel 9:24-26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386331" y="452985"/>
            <a:ext cx="4974782" cy="6115796"/>
          </a:xfrm>
        </p:spPr>
        <p:txBody>
          <a:bodyPr>
            <a:normAutofit fontScale="77500" lnSpcReduction="20000"/>
          </a:bodyPr>
          <a:lstStyle/>
          <a:p>
            <a:r>
              <a:rPr lang="en-US" b="1" baseline="30000" dirty="0">
                <a:effectLst/>
              </a:rPr>
              <a:t>24 </a:t>
            </a:r>
            <a:r>
              <a:rPr lang="en-US" dirty="0" smtClean="0">
                <a:effectLst/>
              </a:rPr>
              <a:t>“</a:t>
            </a:r>
            <a:r>
              <a:rPr lang="en-US" dirty="0"/>
              <a:t>Seventy </a:t>
            </a:r>
            <a:r>
              <a:rPr lang="en-US" dirty="0" smtClean="0"/>
              <a:t>weeks </a:t>
            </a:r>
            <a:r>
              <a:rPr lang="en-US" dirty="0"/>
              <a:t>have been decreed for your people and your holy city, to </a:t>
            </a:r>
            <a:r>
              <a:rPr lang="en-US" dirty="0" smtClean="0"/>
              <a:t>finish </a:t>
            </a:r>
            <a:r>
              <a:rPr lang="en-US" dirty="0"/>
              <a:t>the transgression, to </a:t>
            </a:r>
            <a:r>
              <a:rPr lang="en-US" dirty="0" smtClean="0"/>
              <a:t>make </a:t>
            </a:r>
            <a:r>
              <a:rPr lang="en-US" dirty="0"/>
              <a:t>an end of sin, to make atonement for iniquity, to bring in everlasting righteousness, to seal up vision and </a:t>
            </a:r>
            <a:r>
              <a:rPr lang="en-US" dirty="0" smtClean="0"/>
              <a:t>prophecy </a:t>
            </a:r>
            <a:r>
              <a:rPr lang="en-US" dirty="0"/>
              <a:t>and to anoint the most holy </a:t>
            </a:r>
            <a:r>
              <a:rPr lang="en-US" i="1" dirty="0"/>
              <a:t>place.</a:t>
            </a:r>
            <a:endParaRPr lang="en-US" dirty="0">
              <a:effectLst/>
            </a:endParaRPr>
          </a:p>
          <a:p>
            <a:r>
              <a:rPr lang="en-US" b="1" baseline="30000" dirty="0">
                <a:effectLst/>
              </a:rPr>
              <a:t>25 </a:t>
            </a:r>
            <a:r>
              <a:rPr lang="en-US" dirty="0" smtClean="0">
                <a:effectLst/>
              </a:rPr>
              <a:t>“</a:t>
            </a:r>
            <a:r>
              <a:rPr lang="en-US" dirty="0" smtClean="0"/>
              <a:t>So </a:t>
            </a:r>
            <a:r>
              <a:rPr lang="en-US" dirty="0"/>
              <a:t>you are to know and discern </a:t>
            </a:r>
            <a:r>
              <a:rPr lang="en-US" i="1" dirty="0"/>
              <a:t>that</a:t>
            </a:r>
            <a:r>
              <a:rPr lang="en-US" dirty="0"/>
              <a:t> from the issuing of a </a:t>
            </a:r>
            <a:r>
              <a:rPr lang="en-US" dirty="0" smtClean="0"/>
              <a:t>decree </a:t>
            </a:r>
            <a:r>
              <a:rPr lang="en-US" dirty="0"/>
              <a:t>to restore and rebuild Jerusalem until </a:t>
            </a:r>
            <a:r>
              <a:rPr lang="en-US" dirty="0" smtClean="0"/>
              <a:t>Messiah </a:t>
            </a:r>
            <a:r>
              <a:rPr lang="en-US" dirty="0"/>
              <a:t>the Prince </a:t>
            </a:r>
            <a:r>
              <a:rPr lang="en-US" i="1" dirty="0"/>
              <a:t>there will be</a:t>
            </a:r>
            <a:r>
              <a:rPr lang="en-US" dirty="0"/>
              <a:t> seven weeks and sixty-two weeks; it will be built again, with </a:t>
            </a:r>
            <a:r>
              <a:rPr lang="en-US" dirty="0" smtClean="0"/>
              <a:t>plaza </a:t>
            </a:r>
            <a:r>
              <a:rPr lang="en-US" dirty="0"/>
              <a:t>and moat, even in times of distress.</a:t>
            </a:r>
            <a:r>
              <a:rPr lang="en-US" b="1" baseline="30000" dirty="0" smtClean="0">
                <a:effectLst/>
              </a:rPr>
              <a:t>26</a:t>
            </a:r>
            <a:r>
              <a:rPr lang="en-US" b="1" baseline="30000" dirty="0">
                <a:effectLst/>
              </a:rPr>
              <a:t> </a:t>
            </a:r>
            <a:r>
              <a:rPr lang="en-US" dirty="0" smtClean="0"/>
              <a:t>Then </a:t>
            </a:r>
            <a:r>
              <a:rPr lang="en-US" dirty="0"/>
              <a:t>after the sixty-two weeks the </a:t>
            </a:r>
            <a:r>
              <a:rPr lang="en-US" dirty="0" smtClean="0"/>
              <a:t>Messiah </a:t>
            </a:r>
            <a:r>
              <a:rPr lang="en-US" dirty="0"/>
              <a:t>will be cut off and have </a:t>
            </a:r>
            <a:r>
              <a:rPr lang="en-US" dirty="0" smtClean="0"/>
              <a:t>nothing</a:t>
            </a:r>
            <a:r>
              <a:rPr lang="en-US" dirty="0"/>
              <a:t>, and the people of the prince who is to come will destroy the city and the sanctuary.</a:t>
            </a: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1993602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Psalm 22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456503" y="715121"/>
            <a:ext cx="4658735" cy="6101139"/>
          </a:xfrm>
        </p:spPr>
        <p:txBody>
          <a:bodyPr>
            <a:normAutofit fontScale="77500" lnSpcReduction="20000"/>
          </a:bodyPr>
          <a:lstStyle/>
          <a:p>
            <a:r>
              <a:rPr lang="en-US" b="1" baseline="30000" dirty="0" smtClean="0">
                <a:effectLst/>
              </a:rPr>
              <a:t>1</a:t>
            </a:r>
            <a:r>
              <a:rPr lang="en-US" b="1" dirty="0" smtClean="0">
                <a:effectLst/>
              </a:rPr>
              <a:t>My </a:t>
            </a:r>
            <a:r>
              <a:rPr lang="en-US" b="1" dirty="0">
                <a:effectLst/>
              </a:rPr>
              <a:t>God, my God, why have you forsaken me? </a:t>
            </a:r>
            <a:endParaRPr lang="en-US" b="1" dirty="0" smtClean="0">
              <a:effectLst/>
            </a:endParaRPr>
          </a:p>
          <a:p>
            <a:r>
              <a:rPr lang="en-US" b="1" baseline="30000" dirty="0" smtClean="0">
                <a:effectLst/>
              </a:rPr>
              <a:t>7 </a:t>
            </a:r>
            <a:r>
              <a:rPr lang="en-US" b="1" dirty="0"/>
              <a:t>All who see me </a:t>
            </a:r>
            <a:r>
              <a:rPr lang="en-US" b="1" dirty="0" smtClean="0"/>
              <a:t>sneer </a:t>
            </a:r>
            <a:r>
              <a:rPr lang="en-US" b="1" dirty="0"/>
              <a:t>at me; </a:t>
            </a:r>
            <a:br>
              <a:rPr lang="en-US" b="1" dirty="0"/>
            </a:br>
            <a:r>
              <a:rPr lang="en-US" b="1" dirty="0"/>
              <a:t>They </a:t>
            </a:r>
            <a:r>
              <a:rPr lang="en-US" b="1" dirty="0" smtClean="0"/>
              <a:t>separate </a:t>
            </a:r>
            <a:r>
              <a:rPr lang="en-US" b="1" dirty="0"/>
              <a:t>with the lip, they wag the head, </a:t>
            </a:r>
            <a:r>
              <a:rPr lang="en-US" b="1" i="1" dirty="0"/>
              <a:t>saying,</a:t>
            </a:r>
            <a:r>
              <a:rPr lang="en-US" b="1" dirty="0" smtClean="0">
                <a:effectLst/>
              </a:rPr>
              <a:t>: </a:t>
            </a:r>
            <a:r>
              <a:rPr lang="en-US" b="1" baseline="30000" dirty="0">
                <a:effectLst/>
              </a:rPr>
              <a:t>8 </a:t>
            </a:r>
            <a:r>
              <a:rPr lang="en-US" b="1" dirty="0" smtClean="0">
                <a:effectLst/>
              </a:rPr>
              <a:t>“C</a:t>
            </a:r>
            <a:r>
              <a:rPr lang="en-US" b="1" dirty="0" smtClean="0"/>
              <a:t>ommit </a:t>
            </a:r>
            <a:r>
              <a:rPr lang="en-US" b="1" i="1" dirty="0"/>
              <a:t>yourself</a:t>
            </a:r>
            <a:r>
              <a:rPr lang="en-US" b="1" dirty="0"/>
              <a:t> to the LORD; let Him deliver him; </a:t>
            </a:r>
            <a:r>
              <a:rPr lang="en-US" b="1" dirty="0" smtClean="0">
                <a:effectLst/>
              </a:rPr>
              <a:t>”</a:t>
            </a:r>
          </a:p>
          <a:p>
            <a:r>
              <a:rPr lang="en-US" b="1" baseline="30000" dirty="0" smtClean="0">
                <a:effectLst/>
              </a:rPr>
              <a:t>14</a:t>
            </a:r>
            <a:r>
              <a:rPr lang="en-US" b="1" dirty="0" smtClean="0">
                <a:effectLst/>
              </a:rPr>
              <a:t> </a:t>
            </a:r>
            <a:r>
              <a:rPr lang="en-US" b="1" dirty="0"/>
              <a:t>I am poured out like water, </a:t>
            </a:r>
            <a:br>
              <a:rPr lang="en-US" b="1" dirty="0"/>
            </a:br>
            <a:r>
              <a:rPr lang="en-US" b="1" dirty="0"/>
              <a:t>And all my bones are out of joint; </a:t>
            </a:r>
            <a:br>
              <a:rPr lang="en-US" b="1" dirty="0"/>
            </a:br>
            <a:r>
              <a:rPr lang="en-US" b="1" dirty="0"/>
              <a:t>My heart is like wax; </a:t>
            </a:r>
            <a:br>
              <a:rPr lang="en-US" b="1" dirty="0"/>
            </a:br>
            <a:r>
              <a:rPr lang="en-US" b="1" dirty="0"/>
              <a:t>It is melted within </a:t>
            </a:r>
            <a:r>
              <a:rPr lang="en-US" b="1" dirty="0" smtClean="0"/>
              <a:t>me</a:t>
            </a:r>
            <a:r>
              <a:rPr lang="en-US" b="1" dirty="0"/>
              <a:t>.</a:t>
            </a:r>
            <a:r>
              <a:rPr lang="en-US" b="1" dirty="0">
                <a:effectLst/>
              </a:rPr>
              <a:t> </a:t>
            </a:r>
            <a:r>
              <a:rPr lang="en-US" b="1" baseline="30000" dirty="0" smtClean="0">
                <a:effectLst/>
              </a:rPr>
              <a:t>16</a:t>
            </a:r>
            <a:r>
              <a:rPr lang="en-US" b="1" dirty="0" smtClean="0">
                <a:effectLst/>
              </a:rPr>
              <a:t> </a:t>
            </a:r>
            <a:r>
              <a:rPr lang="en-US" b="1" dirty="0"/>
              <a:t>They pierced my hands and my feet.</a:t>
            </a:r>
            <a:r>
              <a:rPr lang="en-US" b="1" dirty="0" smtClean="0">
                <a:effectLst/>
              </a:rPr>
              <a:t> </a:t>
            </a:r>
            <a:r>
              <a:rPr lang="en-US" b="1" baseline="30000" dirty="0" smtClean="0">
                <a:effectLst/>
              </a:rPr>
              <a:t>17</a:t>
            </a:r>
            <a:r>
              <a:rPr lang="en-US" b="1" baseline="30000" dirty="0">
                <a:effectLst/>
              </a:rPr>
              <a:t> </a:t>
            </a:r>
            <a:r>
              <a:rPr lang="en-US" b="1" dirty="0"/>
              <a:t>I can count all my bones. </a:t>
            </a:r>
            <a:r>
              <a:rPr lang="en-US" b="1" dirty="0" smtClean="0"/>
              <a:t>  They </a:t>
            </a:r>
            <a:r>
              <a:rPr lang="en-US" b="1" dirty="0"/>
              <a:t>look, they stare at me;</a:t>
            </a:r>
            <a:r>
              <a:rPr lang="en-US" b="1" baseline="30000" dirty="0" smtClean="0">
                <a:effectLst/>
              </a:rPr>
              <a:t>18</a:t>
            </a:r>
            <a:r>
              <a:rPr lang="en-US" b="1" baseline="30000" dirty="0">
                <a:effectLst/>
              </a:rPr>
              <a:t> </a:t>
            </a:r>
            <a:r>
              <a:rPr lang="en-US" b="1" dirty="0"/>
              <a:t>They divide my garments among them, </a:t>
            </a:r>
            <a:br>
              <a:rPr lang="en-US" b="1" dirty="0"/>
            </a:br>
            <a:r>
              <a:rPr lang="en-US" b="1" dirty="0"/>
              <a:t>And for my clothing they cast lots.</a:t>
            </a:r>
          </a:p>
        </p:txBody>
      </p:sp>
    </p:spTree>
    <p:extLst>
      <p:ext uri="{BB962C8B-B14F-4D97-AF65-F5344CB8AC3E}">
        <p14:creationId xmlns:p14="http://schemas.microsoft.com/office/powerpoint/2010/main" val="153057497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30 Prophecies Fulfilled!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303244" y="1093996"/>
            <a:ext cx="5696379" cy="507762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 smtClean="0"/>
              <a:t>10,000,000,000,</a:t>
            </a:r>
            <a:r>
              <a:rPr lang="en-US" sz="3200" dirty="0"/>
              <a:t> </a:t>
            </a:r>
            <a:r>
              <a:rPr lang="en-US" sz="3200" dirty="0" smtClean="0"/>
              <a:t>000,000,000,</a:t>
            </a:r>
            <a:r>
              <a:rPr lang="en-US" sz="3200" dirty="0"/>
              <a:t> </a:t>
            </a:r>
            <a:r>
              <a:rPr lang="en-US" sz="3200" dirty="0" smtClean="0"/>
              <a:t>000,000,000,</a:t>
            </a:r>
            <a:r>
              <a:rPr lang="en-US" sz="3200" dirty="0"/>
              <a:t> </a:t>
            </a:r>
            <a:r>
              <a:rPr lang="en-US" sz="3200" dirty="0" smtClean="0"/>
              <a:t>000,000,000,</a:t>
            </a:r>
            <a:r>
              <a:rPr lang="en-US" sz="3200" dirty="0"/>
              <a:t> </a:t>
            </a:r>
            <a:r>
              <a:rPr lang="en-US" sz="3200" dirty="0" smtClean="0"/>
              <a:t>000,000,000,</a:t>
            </a:r>
            <a:r>
              <a:rPr lang="en-US" sz="3200" dirty="0"/>
              <a:t> </a:t>
            </a:r>
            <a:r>
              <a:rPr lang="en-US" sz="3200" dirty="0" smtClean="0"/>
              <a:t>000,000,000,</a:t>
            </a:r>
            <a:r>
              <a:rPr lang="en-US" sz="3200" dirty="0"/>
              <a:t> </a:t>
            </a:r>
            <a:r>
              <a:rPr lang="en-US" sz="3200" dirty="0" smtClean="0"/>
              <a:t>000,000,000,</a:t>
            </a:r>
            <a:r>
              <a:rPr lang="en-US" sz="3200" dirty="0"/>
              <a:t> </a:t>
            </a:r>
            <a:r>
              <a:rPr lang="en-US" sz="3200" dirty="0" smtClean="0"/>
              <a:t>000,000,000,</a:t>
            </a:r>
            <a:r>
              <a:rPr lang="en-US" sz="3200" dirty="0"/>
              <a:t> </a:t>
            </a:r>
            <a:r>
              <a:rPr lang="en-US" sz="3200" dirty="0" smtClean="0"/>
              <a:t>000,000,000,</a:t>
            </a:r>
            <a:r>
              <a:rPr lang="en-US" sz="3200" dirty="0"/>
              <a:t> </a:t>
            </a:r>
            <a:r>
              <a:rPr lang="en-US" sz="3200" dirty="0" smtClean="0"/>
              <a:t>000,000,000,</a:t>
            </a:r>
            <a:r>
              <a:rPr lang="en-US" sz="3200" dirty="0"/>
              <a:t> </a:t>
            </a:r>
            <a:r>
              <a:rPr lang="en-US" sz="3200" dirty="0" smtClean="0"/>
              <a:t>000,000,000,</a:t>
            </a:r>
            <a:r>
              <a:rPr lang="en-US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9430191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Was He?	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08073">
            <a:off x="3377405" y="426278"/>
            <a:ext cx="5121843" cy="6203122"/>
          </a:xfrm>
        </p:spPr>
      </p:pic>
    </p:spTree>
    <p:extLst>
      <p:ext uri="{BB962C8B-B14F-4D97-AF65-F5344CB8AC3E}">
        <p14:creationId xmlns:p14="http://schemas.microsoft.com/office/powerpoint/2010/main" val="1819049344"/>
      </p:ext>
    </p:extLst>
  </p:cSld>
  <p:clrMapOvr>
    <a:masterClrMapping/>
  </p:clrMapOvr>
  <p:transition xmlns:p14="http://schemas.microsoft.com/office/powerpoint/2010/main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872565">
            <a:off x="349767" y="1250526"/>
            <a:ext cx="2806593" cy="375088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/>
              <a:t>“The New Testament is in the Old concealed. The Old Testament is in the New revealed</a:t>
            </a:r>
            <a:r>
              <a:rPr lang="en-US" sz="2800" dirty="0" smtClean="0"/>
              <a:t>.” </a:t>
            </a:r>
          </a:p>
          <a:p>
            <a:pPr marL="0" indent="0">
              <a:buNone/>
            </a:pPr>
            <a:r>
              <a:rPr lang="en-US" sz="2400" dirty="0" smtClean="0"/>
              <a:t>(Augustine, 4</a:t>
            </a:r>
            <a:r>
              <a:rPr lang="en-US" sz="2400" baseline="30000" dirty="0" smtClean="0"/>
              <a:t>th</a:t>
            </a:r>
            <a:r>
              <a:rPr lang="en-US" sz="2400" dirty="0"/>
              <a:t> </a:t>
            </a:r>
            <a:r>
              <a:rPr lang="en-US" sz="2400" dirty="0" smtClean="0"/>
              <a:t>C.)</a:t>
            </a:r>
            <a:endParaRPr lang="en-US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39091">
            <a:off x="4423766" y="1195878"/>
            <a:ext cx="3480980" cy="4687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1808309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Luke 24:13-27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 rot="900000">
            <a:off x="3452054" y="678646"/>
            <a:ext cx="4658735" cy="5841103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0000"/>
              </a:lnSpc>
              <a:spcAft>
                <a:spcPts val="1200"/>
              </a:spcAft>
            </a:pPr>
            <a:r>
              <a:rPr lang="en-US" b="1" baseline="30000" dirty="0">
                <a:effectLst/>
              </a:rPr>
              <a:t>13 </a:t>
            </a:r>
            <a:r>
              <a:rPr lang="en-US" b="1" dirty="0"/>
              <a:t>And behold, two of them were going that very day to a village named Emmaus, which was </a:t>
            </a:r>
            <a:r>
              <a:rPr lang="en-US" b="1" dirty="0" smtClean="0"/>
              <a:t>about </a:t>
            </a:r>
            <a:r>
              <a:rPr lang="en-US" b="1" dirty="0"/>
              <a:t>seven miles from Jerusalem.</a:t>
            </a:r>
            <a:r>
              <a:rPr lang="en-US" b="1" baseline="30000" dirty="0" smtClean="0">
                <a:effectLst/>
              </a:rPr>
              <a:t>14</a:t>
            </a:r>
            <a:r>
              <a:rPr lang="en-US" b="1" baseline="30000" dirty="0">
                <a:effectLst/>
              </a:rPr>
              <a:t> </a:t>
            </a:r>
            <a:r>
              <a:rPr lang="en-US" b="1" dirty="0"/>
              <a:t>And they were talking with each other about all these things which had taken place.</a:t>
            </a:r>
            <a:r>
              <a:rPr lang="en-US" b="1" dirty="0">
                <a:effectLst/>
              </a:rPr>
              <a:t> </a:t>
            </a:r>
            <a:r>
              <a:rPr lang="en-US" b="1" baseline="30000" dirty="0" smtClean="0">
                <a:effectLst/>
              </a:rPr>
              <a:t>15</a:t>
            </a:r>
            <a:r>
              <a:rPr lang="en-US" b="1" dirty="0"/>
              <a:t>While they were talking and discussing, Jesus Himself approached and </a:t>
            </a:r>
            <a:r>
              <a:rPr lang="en-US" b="1" i="1" dirty="0"/>
              <a:t>began</a:t>
            </a:r>
            <a:r>
              <a:rPr lang="en-US" b="1" dirty="0"/>
              <a:t> traveling with them.</a:t>
            </a:r>
            <a:r>
              <a:rPr lang="en-US" b="1" dirty="0">
                <a:effectLst/>
              </a:rPr>
              <a:t> </a:t>
            </a:r>
            <a:r>
              <a:rPr lang="en-US" b="1" baseline="30000" dirty="0">
                <a:effectLst/>
              </a:rPr>
              <a:t>16 </a:t>
            </a:r>
            <a:r>
              <a:rPr lang="en-US" b="1" dirty="0"/>
              <a:t>But their eyes were prevented from recognizing Him.</a:t>
            </a:r>
            <a:r>
              <a:rPr lang="en-US" b="1" baseline="30000" dirty="0" smtClean="0">
                <a:effectLst/>
              </a:rPr>
              <a:t>17</a:t>
            </a:r>
            <a:r>
              <a:rPr lang="en-US" b="1" baseline="30000" dirty="0">
                <a:effectLst/>
              </a:rPr>
              <a:t> </a:t>
            </a:r>
            <a:r>
              <a:rPr lang="en-US" b="1" dirty="0"/>
              <a:t>And He said to them, “What are these words that you are exchanging with one another as you are walking?</a:t>
            </a:r>
            <a:r>
              <a:rPr lang="en-US" b="1" dirty="0" smtClean="0"/>
              <a:t>”</a:t>
            </a:r>
            <a:endParaRPr lang="en-US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2431296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Luke 24:13-27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 rot="900000">
            <a:off x="3476209" y="755430"/>
            <a:ext cx="4658735" cy="5507244"/>
          </a:xfrm>
        </p:spPr>
        <p:txBody>
          <a:bodyPr>
            <a:noAutofit/>
          </a:bodyPr>
          <a:lstStyle/>
          <a:p>
            <a:endParaRPr lang="en-US" sz="2400" dirty="0" smtClean="0"/>
          </a:p>
          <a:p>
            <a:r>
              <a:rPr lang="en-US" sz="2400" dirty="0" smtClean="0"/>
              <a:t>And </a:t>
            </a:r>
            <a:r>
              <a:rPr lang="en-US" sz="2400" dirty="0"/>
              <a:t>they stood still, looking sad.</a:t>
            </a:r>
            <a:endParaRPr lang="en-US" sz="2400" dirty="0">
              <a:effectLst/>
            </a:endParaRPr>
          </a:p>
          <a:p>
            <a:r>
              <a:rPr lang="en-US" sz="2400" baseline="30000" dirty="0" smtClean="0">
                <a:effectLst/>
              </a:rPr>
              <a:t>18 </a:t>
            </a:r>
            <a:r>
              <a:rPr lang="en-US" sz="2400" dirty="0"/>
              <a:t>One </a:t>
            </a:r>
            <a:r>
              <a:rPr lang="en-US" sz="2400" i="1" dirty="0"/>
              <a:t>of them,</a:t>
            </a:r>
            <a:r>
              <a:rPr lang="en-US" sz="2400" dirty="0"/>
              <a:t> named </a:t>
            </a:r>
            <a:r>
              <a:rPr lang="en-US" sz="2400" dirty="0" err="1"/>
              <a:t>Cleopas</a:t>
            </a:r>
            <a:r>
              <a:rPr lang="en-US" sz="2400" dirty="0"/>
              <a:t>, answered and said to Him, “Are You </a:t>
            </a:r>
            <a:r>
              <a:rPr lang="en-US" sz="2400" dirty="0" smtClean="0"/>
              <a:t>the </a:t>
            </a:r>
            <a:r>
              <a:rPr lang="en-US" sz="2400" dirty="0"/>
              <a:t>only one visiting Jerusalem and unaware of the things which have happened here in these days?”</a:t>
            </a:r>
            <a:r>
              <a:rPr lang="en-US" sz="2400" baseline="30000" dirty="0" smtClean="0">
                <a:effectLst/>
              </a:rPr>
              <a:t>19</a:t>
            </a:r>
            <a:r>
              <a:rPr lang="en-US" sz="2400" baseline="30000" dirty="0">
                <a:effectLst/>
              </a:rPr>
              <a:t> </a:t>
            </a:r>
            <a:r>
              <a:rPr lang="en-US" sz="2400" dirty="0"/>
              <a:t>And He said to them, “What things?”</a:t>
            </a:r>
            <a:endParaRPr lang="en-US" sz="2400" dirty="0">
              <a:effectLst/>
            </a:endParaRPr>
          </a:p>
          <a:p>
            <a:r>
              <a:rPr lang="en-US" sz="2400" dirty="0"/>
              <a:t>And they said to Him, “The things about Jesus the Nazarene, who was a prophet mighty in deed and word in the sight of God and all the people,</a:t>
            </a:r>
            <a:r>
              <a:rPr lang="en-US" sz="2400" dirty="0">
                <a:effectLst/>
              </a:rPr>
              <a:t> 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6379991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Luke 24:13-27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 rot="900000">
            <a:off x="3457158" y="585992"/>
            <a:ext cx="4658735" cy="5988311"/>
          </a:xfrm>
        </p:spPr>
        <p:txBody>
          <a:bodyPr>
            <a:normAutofit fontScale="85000" lnSpcReduction="20000"/>
          </a:bodyPr>
          <a:lstStyle/>
          <a:p>
            <a:r>
              <a:rPr lang="en-US" b="1" baseline="30000" dirty="0">
                <a:effectLst/>
              </a:rPr>
              <a:t>20 </a:t>
            </a:r>
            <a:r>
              <a:rPr lang="en-US" dirty="0"/>
              <a:t>and how the chief priests and our rulers delivered Him to the sentence of death, and crucified Him.</a:t>
            </a:r>
            <a:r>
              <a:rPr lang="en-US" dirty="0">
                <a:effectLst/>
              </a:rPr>
              <a:t> </a:t>
            </a:r>
            <a:r>
              <a:rPr lang="en-US" b="1" baseline="30000" dirty="0">
                <a:effectLst/>
              </a:rPr>
              <a:t>21 </a:t>
            </a:r>
            <a:r>
              <a:rPr lang="en-US" dirty="0"/>
              <a:t>“But we were hoping that it was He who was going to redeem Israel. Indeed, besides all this, it is the third day since these things happened.</a:t>
            </a:r>
            <a:r>
              <a:rPr lang="en-US" dirty="0">
                <a:effectLst/>
              </a:rPr>
              <a:t> </a:t>
            </a:r>
            <a:r>
              <a:rPr lang="en-US" b="1" baseline="30000" dirty="0">
                <a:effectLst/>
              </a:rPr>
              <a:t>22 </a:t>
            </a:r>
            <a:endParaRPr lang="en-US" dirty="0"/>
          </a:p>
          <a:p>
            <a:r>
              <a:rPr lang="en-US" dirty="0"/>
              <a:t>“But also some women among us amazed us. When they were at the tomb early in the morning,</a:t>
            </a:r>
          </a:p>
          <a:p>
            <a:pPr>
              <a:lnSpc>
                <a:spcPct val="110000"/>
              </a:lnSpc>
            </a:pPr>
            <a:r>
              <a:rPr lang="en-US" dirty="0">
                <a:effectLst/>
              </a:rPr>
              <a:t> </a:t>
            </a:r>
            <a:r>
              <a:rPr lang="en-US" b="1" baseline="30000" dirty="0">
                <a:effectLst/>
              </a:rPr>
              <a:t>23 </a:t>
            </a:r>
            <a:r>
              <a:rPr lang="en-US" dirty="0"/>
              <a:t>and did not find His body, they came, saying that they had also seen a vision of angels who said that He was alive.</a:t>
            </a:r>
            <a:r>
              <a:rPr lang="en-US" dirty="0">
                <a:effectLst/>
              </a:rPr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395484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Luke 24:13-27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478761" y="578042"/>
            <a:ext cx="4658735" cy="6008032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0000"/>
              </a:lnSpc>
            </a:pPr>
            <a:r>
              <a:rPr lang="en-US" b="1" baseline="30000" dirty="0">
                <a:effectLst/>
              </a:rPr>
              <a:t>24 </a:t>
            </a:r>
            <a:r>
              <a:rPr lang="en-US" dirty="0"/>
              <a:t>“Some of those who were with us went to the tomb and found it just exactly as the women also had said; but Him they did not see.”</a:t>
            </a:r>
            <a:r>
              <a:rPr lang="en-US" b="1" baseline="30000" dirty="0" smtClean="0">
                <a:effectLst/>
              </a:rPr>
              <a:t>25</a:t>
            </a:r>
            <a:r>
              <a:rPr lang="en-US" b="1" baseline="30000" dirty="0">
                <a:effectLst/>
              </a:rPr>
              <a:t> </a:t>
            </a:r>
            <a:r>
              <a:rPr lang="en-US" dirty="0"/>
              <a:t>And He said to them, “O foolish men and slow of heart to believe in all that the prophets have spoken!</a:t>
            </a:r>
            <a:r>
              <a:rPr lang="en-US" dirty="0">
                <a:effectLst/>
              </a:rPr>
              <a:t> </a:t>
            </a:r>
            <a:r>
              <a:rPr lang="en-US" b="1" baseline="30000" dirty="0">
                <a:effectLst/>
              </a:rPr>
              <a:t>26 </a:t>
            </a:r>
            <a:r>
              <a:rPr lang="en-US" dirty="0"/>
              <a:t>“Was it not necessary for the </a:t>
            </a:r>
            <a:r>
              <a:rPr lang="en-US" dirty="0" smtClean="0"/>
              <a:t>Christ </a:t>
            </a:r>
            <a:r>
              <a:rPr lang="en-US" dirty="0"/>
              <a:t>to suffer these things and to enter into His glory?”</a:t>
            </a:r>
            <a:r>
              <a:rPr lang="en-US" dirty="0">
                <a:effectLst/>
              </a:rPr>
              <a:t> </a:t>
            </a:r>
            <a:r>
              <a:rPr lang="en-US" b="1" baseline="30000" dirty="0">
                <a:effectLst/>
              </a:rPr>
              <a:t>27 </a:t>
            </a:r>
            <a:r>
              <a:rPr lang="en-US" dirty="0"/>
              <a:t>Then beginning </a:t>
            </a:r>
            <a:r>
              <a:rPr lang="en-US" dirty="0" smtClean="0"/>
              <a:t>with </a:t>
            </a:r>
            <a:r>
              <a:rPr lang="en-US" dirty="0"/>
              <a:t>Moses and </a:t>
            </a:r>
            <a:r>
              <a:rPr lang="en-US" dirty="0" smtClean="0"/>
              <a:t>with </a:t>
            </a:r>
            <a:r>
              <a:rPr lang="en-US" dirty="0"/>
              <a:t>all the prophets, He explained to them the things concerning Himself in all the Scriptures.</a:t>
            </a: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49249174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Genesis 3:15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And I will put enmity </a:t>
            </a:r>
            <a:br>
              <a:rPr lang="en-US" dirty="0"/>
            </a:br>
            <a:r>
              <a:rPr lang="en-US" dirty="0"/>
              <a:t>Between you and the woman, </a:t>
            </a:r>
            <a:br>
              <a:rPr lang="en-US" dirty="0"/>
            </a:br>
            <a:r>
              <a:rPr lang="en-US" dirty="0"/>
              <a:t>And between your seed and her seed</a:t>
            </a:r>
            <a:r>
              <a:rPr lang="en-US" dirty="0" smtClean="0"/>
              <a:t>;</a:t>
            </a:r>
          </a:p>
          <a:p>
            <a:r>
              <a:rPr lang="en-US" dirty="0"/>
              <a:t>He shall </a:t>
            </a:r>
            <a:r>
              <a:rPr lang="en-US" dirty="0" smtClean="0"/>
              <a:t>bruise </a:t>
            </a:r>
            <a:r>
              <a:rPr lang="en-US" dirty="0"/>
              <a:t>you on the head, </a:t>
            </a:r>
            <a:br>
              <a:rPr lang="en-US" dirty="0"/>
            </a:br>
            <a:r>
              <a:rPr lang="en-US" dirty="0"/>
              <a:t>And you shall bruise him on the heel.”</a:t>
            </a: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8600462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Deuteronomy 18:18-19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473308" y="1003167"/>
            <a:ext cx="4994504" cy="5077623"/>
          </a:xfrm>
        </p:spPr>
        <p:txBody>
          <a:bodyPr>
            <a:noAutofit/>
          </a:bodyPr>
          <a:lstStyle/>
          <a:p>
            <a:r>
              <a:rPr lang="en-US" dirty="0" smtClean="0"/>
              <a:t>I </a:t>
            </a:r>
            <a:r>
              <a:rPr lang="en-US" dirty="0"/>
              <a:t>will raise up a prophet from among their </a:t>
            </a:r>
            <a:r>
              <a:rPr lang="en-US" dirty="0" smtClean="0"/>
              <a:t>countrymen </a:t>
            </a:r>
            <a:r>
              <a:rPr lang="en-US" dirty="0"/>
              <a:t>like you, and I will put My words in his mouth, and he shall speak to them all that I command </a:t>
            </a:r>
            <a:r>
              <a:rPr lang="en-US" dirty="0" smtClean="0"/>
              <a:t>him.</a:t>
            </a:r>
            <a:r>
              <a:rPr lang="en-US" dirty="0">
                <a:effectLst/>
              </a:rPr>
              <a:t> </a:t>
            </a:r>
            <a:r>
              <a:rPr lang="en-US" dirty="0" smtClean="0">
                <a:effectLst/>
              </a:rPr>
              <a:t> </a:t>
            </a:r>
            <a:r>
              <a:rPr lang="en-US" dirty="0" smtClean="0"/>
              <a:t>It </a:t>
            </a:r>
            <a:r>
              <a:rPr lang="en-US" dirty="0"/>
              <a:t>shall come about that whoever will not listen to My words which he shall speak in My name, I Myself will require </a:t>
            </a:r>
            <a:r>
              <a:rPr lang="en-US" i="1" dirty="0"/>
              <a:t>it</a:t>
            </a:r>
            <a:r>
              <a:rPr lang="en-US" dirty="0"/>
              <a:t> of him</a:t>
            </a:r>
            <a:r>
              <a:rPr lang="en-US" dirty="0" smtClean="0"/>
              <a:t>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6689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Kilter">
  <a:themeElements>
    <a:clrScheme name="Kilter">
      <a:dk1>
        <a:sysClr val="windowText" lastClr="000000"/>
      </a:dk1>
      <a:lt1>
        <a:sysClr val="window" lastClr="FFFFFF"/>
      </a:lt1>
      <a:dk2>
        <a:srgbClr val="318FC5"/>
      </a:dk2>
      <a:lt2>
        <a:srgbClr val="AEE8FB"/>
      </a:lt2>
      <a:accent1>
        <a:srgbClr val="76C5EF"/>
      </a:accent1>
      <a:accent2>
        <a:srgbClr val="FEA022"/>
      </a:accent2>
      <a:accent3>
        <a:srgbClr val="FF6700"/>
      </a:accent3>
      <a:accent4>
        <a:srgbClr val="70A525"/>
      </a:accent4>
      <a:accent5>
        <a:srgbClr val="A5D848"/>
      </a:accent5>
      <a:accent6>
        <a:srgbClr val="20768C"/>
      </a:accent6>
      <a:hlink>
        <a:srgbClr val="7AB6E8"/>
      </a:hlink>
      <a:folHlink>
        <a:srgbClr val="83B0D3"/>
      </a:folHlink>
    </a:clrScheme>
    <a:fontScheme name="Kilter">
      <a:majorFont>
        <a:latin typeface="Rockwell"/>
        <a:ea typeface=""/>
        <a:cs typeface=""/>
        <a:font script="Grek" typeface="Cambria"/>
        <a:font script="Cyrl" typeface="Cambria"/>
        <a:font script="Jpan" typeface="HGS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S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ilter">
      <a:fillStyleLst>
        <a:solidFill>
          <a:schemeClr val="phClr"/>
        </a:solidFill>
        <a:gradFill rotWithShape="1">
          <a:gsLst>
            <a:gs pos="0">
              <a:schemeClr val="phClr">
                <a:tint val="14000"/>
                <a:satMod val="180000"/>
                <a:lumMod val="100000"/>
              </a:schemeClr>
            </a:gs>
            <a:gs pos="42000">
              <a:schemeClr val="phClr">
                <a:tint val="40000"/>
                <a:satMod val="160000"/>
                <a:lumMod val="94000"/>
              </a:schemeClr>
            </a:gs>
            <a:gs pos="100000">
              <a:schemeClr val="phClr">
                <a:tint val="94000"/>
                <a:satMod val="140000"/>
              </a:schemeClr>
            </a:gs>
          </a:gsLst>
          <a:lin ang="5160000" scaled="1"/>
        </a:gradFill>
        <a:gradFill rotWithShape="1">
          <a:gsLst>
            <a:gs pos="38000">
              <a:schemeClr val="phClr">
                <a:satMod val="120000"/>
              </a:schemeClr>
            </a:gs>
            <a:gs pos="100000">
              <a:schemeClr val="phClr">
                <a:shade val="60000"/>
                <a:satMod val="180000"/>
                <a:lumMod val="70000"/>
              </a:schemeClr>
            </a:gs>
          </a:gsLst>
          <a:lin ang="4680000" scaled="0"/>
        </a:gradFill>
      </a:fillStyleLst>
      <a:lnStyleLst>
        <a:ln w="12700" cap="flat" cmpd="sng" algn="ctr">
          <a:solidFill>
            <a:schemeClr val="phClr">
              <a:shade val="50000"/>
            </a:schemeClr>
          </a:solidFill>
          <a:prstDash val="solid"/>
        </a:ln>
        <a:ln w="2540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762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152400" h="63500" prst="softRound"/>
          </a:sp3d>
        </a:effectStyle>
        <a:effectStyle>
          <a:effectLst>
            <a:outerShdw blurRad="107950" dist="12700" dir="5040000" rotWithShape="0">
              <a:srgbClr val="000000">
                <a:alpha val="5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h="635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atMod val="140000"/>
                <a:lumMod val="120000"/>
              </a:schemeClr>
            </a:gs>
            <a:gs pos="100000">
              <a:schemeClr val="phClr">
                <a:tint val="95000"/>
                <a:shade val="70000"/>
                <a:satMod val="180000"/>
                <a:lumMod val="82000"/>
              </a:schemeClr>
            </a:gs>
          </a:gsLst>
          <a:path path="circle">
            <a:fillToRect l="25000" t="25000" r="25000" b="25000"/>
          </a:path>
        </a:gradFill>
        <a:gradFill rotWithShape="1">
          <a:gsLst>
            <a:gs pos="0">
              <a:schemeClr val="phClr">
                <a:tint val="94000"/>
                <a:satMod val="140000"/>
                <a:lumMod val="120000"/>
              </a:schemeClr>
            </a:gs>
            <a:gs pos="100000">
              <a:schemeClr val="phClr">
                <a:tint val="97000"/>
                <a:shade val="70000"/>
                <a:satMod val="190000"/>
                <a:lumMod val="72000"/>
              </a:schemeClr>
            </a:gs>
          </a:gsLst>
          <a:path path="circle">
            <a:fillToRect l="50000" t="50000" r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TC101859865[[fn=Kilter]]</Template>
  <TotalTime>94</TotalTime>
  <Words>226</Words>
  <Application>Microsoft Macintosh PowerPoint</Application>
  <PresentationFormat>On-screen Show (4:3)</PresentationFormat>
  <Paragraphs>38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Kilter</vt:lpstr>
      <vt:lpstr>Jesus in the Old Testament</vt:lpstr>
      <vt:lpstr>Who Was He? </vt:lpstr>
      <vt:lpstr>PowerPoint Presentation</vt:lpstr>
      <vt:lpstr>Luke 24:13-27</vt:lpstr>
      <vt:lpstr>Luke 24:13-27</vt:lpstr>
      <vt:lpstr>Luke 24:13-27</vt:lpstr>
      <vt:lpstr>Luke 24:13-27</vt:lpstr>
      <vt:lpstr>Genesis 3:15</vt:lpstr>
      <vt:lpstr>Deuteronomy 18:18-19</vt:lpstr>
      <vt:lpstr>Micah 5:2</vt:lpstr>
      <vt:lpstr>Isaiah 53</vt:lpstr>
      <vt:lpstr>Daniel 9:24-26</vt:lpstr>
      <vt:lpstr>Psalm 22</vt:lpstr>
      <vt:lpstr> 30 Prophecies Fulfilled!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Jesus in the Old Testament</dc:title>
  <dc:creator>Stephen Katz</dc:creator>
  <cp:lastModifiedBy>Steve Wertheim</cp:lastModifiedBy>
  <cp:revision>15</cp:revision>
  <dcterms:created xsi:type="dcterms:W3CDTF">2012-10-07T06:22:27Z</dcterms:created>
  <dcterms:modified xsi:type="dcterms:W3CDTF">2015-03-02T19:15:20Z</dcterms:modified>
</cp:coreProperties>
</file>