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446" r:id="rId3"/>
    <p:sldId id="447" r:id="rId4"/>
    <p:sldId id="448" r:id="rId5"/>
    <p:sldId id="449" r:id="rId6"/>
    <p:sldId id="442" r:id="rId7"/>
    <p:sldId id="450" r:id="rId8"/>
    <p:sldId id="452" r:id="rId9"/>
    <p:sldId id="453" r:id="rId10"/>
    <p:sldId id="322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2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/>
          <a:lstStyle>
            <a:lvl1pPr algn="r">
              <a:defRPr sz="1200"/>
            </a:lvl1pPr>
          </a:lstStyle>
          <a:p>
            <a:fld id="{97A2354D-1E3C-4A1B-BA9F-EFCFB7EE5D5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46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6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 anchor="b"/>
          <a:lstStyle>
            <a:lvl1pPr algn="r">
              <a:defRPr sz="1200"/>
            </a:lvl1pPr>
          </a:lstStyle>
          <a:p>
            <a:fld id="{DBF6391D-92DA-4BA2-BCC8-619B1D25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7840" cy="466435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6435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r">
              <a:defRPr sz="1200"/>
            </a:lvl1pPr>
          </a:lstStyle>
          <a:p>
            <a:fld id="{9740463A-C64E-4B0E-91FE-8C13193E058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3" rIns="93146" bIns="465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7"/>
          </a:xfrm>
          <a:prstGeom prst="rect">
            <a:avLst/>
          </a:prstGeom>
        </p:spPr>
        <p:txBody>
          <a:bodyPr vert="horz" lIns="93146" tIns="46573" rIns="93146" bIns="465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0"/>
            <a:ext cx="3037840" cy="466434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r">
              <a:defRPr sz="1200"/>
            </a:lvl1pPr>
          </a:lstStyle>
          <a:p>
            <a:fld id="{A2B7A8AF-46BA-495D-A6A9-C4E1AA5D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31" y="373712"/>
            <a:ext cx="469162" cy="63985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007374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r>
              <a:rPr lang="en-US" sz="4800" b="1" dirty="0"/>
              <a:t>Psalm 127</a:t>
            </a:r>
            <a:br>
              <a:rPr lang="en-US" sz="4400" dirty="0"/>
            </a:br>
            <a:br>
              <a:rPr lang="en-US" sz="4400" dirty="0"/>
            </a:br>
            <a:r>
              <a:rPr lang="en-US" sz="4400" b="1" dirty="0"/>
              <a:t>The futility of life apart from Jesus</a:t>
            </a:r>
            <a:br>
              <a:rPr lang="en-US" sz="2000" dirty="0"/>
            </a:br>
            <a:br>
              <a:rPr lang="en-US" sz="66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471" y="5279084"/>
            <a:ext cx="8825658" cy="861420"/>
          </a:xfrm>
        </p:spPr>
        <p:txBody>
          <a:bodyPr>
            <a:noAutofit/>
          </a:bodyPr>
          <a:lstStyle/>
          <a:p>
            <a:r>
              <a:rPr lang="en-US" sz="3600" b="1" dirty="0"/>
              <a:t>Sam Kim</a:t>
            </a:r>
          </a:p>
          <a:p>
            <a:r>
              <a:rPr lang="en-US" sz="3600" b="1" dirty="0"/>
              <a:t>August 1,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D98F9-4F58-437A-99E3-5EA6670A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6" y="196105"/>
            <a:ext cx="3737594" cy="16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65B3-1654-4821-845B-8600D2B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 of the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528F-04ED-45BA-8B57-5E92B7A6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86188"/>
            <a:ext cx="8946541" cy="48306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600" b="1" dirty="0"/>
              <a:t>Contentment/Satisfaction</a:t>
            </a:r>
          </a:p>
          <a:p>
            <a:pPr marL="514350" indent="-514350">
              <a:buFont typeface="+mj-lt"/>
              <a:buAutoNum type="romanUcPeriod"/>
            </a:pPr>
            <a:endParaRPr lang="en-US" sz="3600" b="1" dirty="0"/>
          </a:p>
          <a:p>
            <a:pPr marL="514350" indent="-514350">
              <a:buFont typeface="+mj-lt"/>
              <a:buAutoNum type="romanUcPeriod"/>
            </a:pPr>
            <a:r>
              <a:rPr lang="en-US" sz="3600" b="1" dirty="0"/>
              <a:t>Protection/Security</a:t>
            </a:r>
          </a:p>
          <a:p>
            <a:pPr marL="514350" indent="-514350">
              <a:buFont typeface="+mj-lt"/>
              <a:buAutoNum type="romanUcPeriod"/>
            </a:pPr>
            <a:endParaRPr lang="en-US" sz="3600" b="1" dirty="0"/>
          </a:p>
          <a:p>
            <a:pPr marL="514350" indent="-514350">
              <a:buFont typeface="+mj-lt"/>
              <a:buAutoNum type="romanUcPeriod"/>
            </a:pPr>
            <a:r>
              <a:rPr lang="en-US" sz="3600" b="1" dirty="0"/>
              <a:t>Labor/Rest</a:t>
            </a:r>
          </a:p>
          <a:p>
            <a:pPr marL="514350" indent="-514350">
              <a:buFont typeface="+mj-lt"/>
              <a:buAutoNum type="romanUcPeriod"/>
            </a:pPr>
            <a:endParaRPr lang="en-US" sz="3600" b="1" dirty="0"/>
          </a:p>
          <a:p>
            <a:pPr marL="514350" indent="-514350">
              <a:buFont typeface="+mj-lt"/>
              <a:buAutoNum type="romanUcPeriod"/>
            </a:pPr>
            <a:r>
              <a:rPr lang="en-US" sz="3600" b="1" dirty="0"/>
              <a:t>Legacy/Heritage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6410-F4FD-4626-A1D0-B9BB96A8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b="1" dirty="0"/>
              <a:t>Contentment/Satisfaction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3281-A00F-4ADA-A50D-C2F65D98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60" y="1742525"/>
            <a:ext cx="10028879" cy="4498884"/>
          </a:xfrm>
        </p:spPr>
        <p:txBody>
          <a:bodyPr>
            <a:normAutofit/>
          </a:bodyPr>
          <a:lstStyle/>
          <a:p>
            <a:r>
              <a:rPr lang="en-US" sz="3600" b="1" dirty="0"/>
              <a:t>Psalm 127:1a  “Unless the Lord builds the House those who build it labor in vain</a:t>
            </a:r>
          </a:p>
          <a:p>
            <a:endParaRPr lang="en-US" sz="3600" b="1" dirty="0"/>
          </a:p>
          <a:p>
            <a:r>
              <a:rPr lang="en-US" sz="3600" b="1" dirty="0"/>
              <a:t>Deut. 1ff</a:t>
            </a:r>
          </a:p>
          <a:p>
            <a:pPr lvl="1"/>
            <a:r>
              <a:rPr lang="en-US" sz="3400" b="1" dirty="0"/>
              <a:t>God’s way </a:t>
            </a:r>
          </a:p>
          <a:p>
            <a:pPr lvl="1"/>
            <a:r>
              <a:rPr lang="en-US" sz="3400" b="1" dirty="0"/>
              <a:t>Israel’s rebellion</a:t>
            </a:r>
          </a:p>
          <a:p>
            <a:pPr lvl="1"/>
            <a:r>
              <a:rPr lang="en-US" sz="3400" b="1" dirty="0"/>
              <a:t>Futile/vain consequences</a:t>
            </a:r>
          </a:p>
        </p:txBody>
      </p:sp>
    </p:spTree>
    <p:extLst>
      <p:ext uri="{BB962C8B-B14F-4D97-AF65-F5344CB8AC3E}">
        <p14:creationId xmlns:p14="http://schemas.microsoft.com/office/powerpoint/2010/main" val="27353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DC84-C9A0-4EEA-9EFA-6B69CF7B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Protection/Security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09F8-A41D-4CAF-A83E-EB40B6A9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97" y="1273056"/>
            <a:ext cx="7049382" cy="5428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D6249-6AAB-43AD-8AE1-4D9D3FDBEBE9}"/>
              </a:ext>
            </a:extLst>
          </p:cNvPr>
          <p:cNvSpPr txBox="1"/>
          <p:nvPr/>
        </p:nvSpPr>
        <p:spPr>
          <a:xfrm>
            <a:off x="8331201" y="1951672"/>
            <a:ext cx="3703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Masad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Built by Herod the Great    (37-4 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5BC01-CEC8-444A-A410-FFA6A7DF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852" y="1326315"/>
            <a:ext cx="3836991" cy="12247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Masada impenetrable? 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699B4-2C7E-4F6C-8F67-E711D79AD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40" y="1107033"/>
            <a:ext cx="6275584" cy="4643932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A2297-E9A8-484D-B1F0-4998360184E1}"/>
              </a:ext>
            </a:extLst>
          </p:cNvPr>
          <p:cNvSpPr txBox="1"/>
          <p:nvPr/>
        </p:nvSpPr>
        <p:spPr>
          <a:xfrm>
            <a:off x="7999412" y="2809113"/>
            <a:ext cx="3859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Psalm 127:1b</a:t>
            </a:r>
          </a:p>
          <a:p>
            <a:pPr algn="ctr"/>
            <a:r>
              <a:rPr lang="en-US" sz="3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“Unless the Lord watches over the city, the watchman stays awake in vain”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758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1" y="435536"/>
            <a:ext cx="9404723" cy="140053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III. Labor/Rest vs. anxious toil/no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734" y="1398205"/>
            <a:ext cx="10352088" cy="5174856"/>
          </a:xfrm>
        </p:spPr>
        <p:txBody>
          <a:bodyPr>
            <a:noAutofit/>
          </a:bodyPr>
          <a:lstStyle/>
          <a:p>
            <a:r>
              <a:rPr lang="en-US" sz="3600" b="1" dirty="0"/>
              <a:t>Genesis 6-8 Noah building the Ark</a:t>
            </a:r>
          </a:p>
          <a:p>
            <a:endParaRPr lang="en-US" sz="3600" b="1" dirty="0"/>
          </a:p>
          <a:p>
            <a:r>
              <a:rPr lang="en-US" sz="3600" b="1" dirty="0"/>
              <a:t>1 Kings 18</a:t>
            </a:r>
          </a:p>
          <a:p>
            <a:pPr lvl="1"/>
            <a:r>
              <a:rPr lang="en-US" sz="3400" b="1" dirty="0"/>
              <a:t> Elijah vs. the 450 prophets of Baal</a:t>
            </a:r>
          </a:p>
          <a:p>
            <a:endParaRPr lang="en-US" sz="3600" b="1" dirty="0"/>
          </a:p>
          <a:p>
            <a:r>
              <a:rPr lang="en-US" sz="3600" b="1" dirty="0"/>
              <a:t>1 Kings 19 – God grants Elijah rest</a:t>
            </a:r>
          </a:p>
          <a:p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0" indent="0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5744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FB4D-A315-4E50-9C8E-53A0CD7D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Legacy/heritage Psalm 127:3-5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E9D2-D99B-41AF-A4ED-F0419148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41" y="1650246"/>
            <a:ext cx="11618752" cy="4565996"/>
          </a:xfrm>
        </p:spPr>
        <p:txBody>
          <a:bodyPr>
            <a:normAutofit/>
          </a:bodyPr>
          <a:lstStyle/>
          <a:p>
            <a:r>
              <a:rPr lang="en-US" sz="3200" b="1" dirty="0"/>
              <a:t>Psalm 127:3-5 Not what we do, but God’s gift!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Genesis 16 </a:t>
            </a:r>
          </a:p>
          <a:p>
            <a:pPr marL="0" indent="0">
              <a:buNone/>
            </a:pPr>
            <a:r>
              <a:rPr lang="en-US" sz="3200" b="1" dirty="0"/>
              <a:t>    Abram and Sarai’s choice/plan to “help” God</a:t>
            </a:r>
          </a:p>
          <a:p>
            <a:endParaRPr lang="en-US" sz="3200" b="1" dirty="0"/>
          </a:p>
          <a:p>
            <a:r>
              <a:rPr lang="en-US" sz="3200" b="1" dirty="0"/>
              <a:t>Genesis 20</a:t>
            </a:r>
          </a:p>
          <a:p>
            <a:pPr marL="0" indent="0">
              <a:buNone/>
            </a:pPr>
            <a:r>
              <a:rPr lang="en-US" sz="3200" b="1" dirty="0"/>
              <a:t>    Abraham and Sarah receive God’s blessing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65B3-1654-4821-845B-8600D2B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Reflections for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528F-04ED-45BA-8B57-5E92B7A6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16" y="1300294"/>
            <a:ext cx="10531237" cy="54360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4100" b="1" dirty="0"/>
              <a:t>Are you building your life according to God’s will? </a:t>
            </a:r>
          </a:p>
          <a:p>
            <a:pPr marL="514350" indent="-514350">
              <a:buFont typeface="+mj-lt"/>
              <a:buAutoNum type="romanUcPeriod"/>
            </a:pPr>
            <a:endParaRPr lang="en-US" sz="4100" b="1" dirty="0"/>
          </a:p>
          <a:p>
            <a:pPr marL="514350" indent="-514350">
              <a:buFont typeface="+mj-lt"/>
              <a:buAutoNum type="romanUcPeriod"/>
            </a:pPr>
            <a:r>
              <a:rPr lang="en-US" sz="4100" b="1" dirty="0"/>
              <a:t>What do you fear or is a source of insecurity?</a:t>
            </a:r>
          </a:p>
          <a:p>
            <a:pPr marL="514350" indent="-514350">
              <a:buFont typeface="+mj-lt"/>
              <a:buAutoNum type="romanUcPeriod"/>
            </a:pPr>
            <a:endParaRPr lang="en-US" sz="4100" b="1" dirty="0"/>
          </a:p>
          <a:p>
            <a:pPr marL="514350" indent="-514350">
              <a:buFont typeface="+mj-lt"/>
              <a:buAutoNum type="romanUcPeriod"/>
            </a:pPr>
            <a:r>
              <a:rPr lang="en-US" sz="4100" b="1" dirty="0"/>
              <a:t>What are your striving for? Eating the bread of anxious toil? Are you able to sleep? </a:t>
            </a:r>
          </a:p>
          <a:p>
            <a:pPr marL="514350" indent="-514350">
              <a:buFont typeface="+mj-lt"/>
              <a:buAutoNum type="romanUcPeriod"/>
            </a:pPr>
            <a:endParaRPr lang="en-US" sz="4100" b="1" dirty="0"/>
          </a:p>
          <a:p>
            <a:pPr marL="514350" indent="-514350">
              <a:buFont typeface="+mj-lt"/>
              <a:buAutoNum type="romanUcPeriod"/>
            </a:pPr>
            <a:r>
              <a:rPr lang="en-US" sz="4100" b="1" dirty="0"/>
              <a:t>If your life were to end today, what would your legacy/heritage be? 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D7DB-B0BC-47B5-9B69-881DA472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Recommendations/Applications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4F1D-D477-433E-A2AE-8D58C243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33" y="1669409"/>
            <a:ext cx="11987867" cy="53521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Contentment/Satisfaction: Build your house/life on Jesus!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Protection/Security: Put your trust in God and fear not!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Labor/Rest: Stop focusing on self and focus on Jesus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Legacy/Heritage: God’s gift of spiritual/physical family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55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22638</TotalTime>
  <Words>306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     Psalm 127  The futility of life apart from Jesus  </vt:lpstr>
      <vt:lpstr>Outline of the message</vt:lpstr>
      <vt:lpstr>I. Contentment/Satisfaction</vt:lpstr>
      <vt:lpstr>II. Protection/Security</vt:lpstr>
      <vt:lpstr>Masada impenetrable? </vt:lpstr>
      <vt:lpstr>III. Labor/Rest vs. anxious toil/no rest</vt:lpstr>
      <vt:lpstr>IV. Legacy/heritage Psalm 127:3-5</vt:lpstr>
      <vt:lpstr>Reflections for today…</vt:lpstr>
      <vt:lpstr>Recommendations/Applications</vt:lpstr>
      <vt:lpstr> </vt:lpstr>
    </vt:vector>
  </TitlesOfParts>
  <Company>Lumentum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CBC Elder Testimonial Sam Kim</dc:title>
  <dc:creator>Sam Kim</dc:creator>
  <cp:lastModifiedBy>Samuel Kim</cp:lastModifiedBy>
  <cp:revision>496</cp:revision>
  <cp:lastPrinted>2021-07-31T23:37:12Z</cp:lastPrinted>
  <dcterms:created xsi:type="dcterms:W3CDTF">2019-07-23T18:21:22Z</dcterms:created>
  <dcterms:modified xsi:type="dcterms:W3CDTF">2021-08-01T13:35:04Z</dcterms:modified>
</cp:coreProperties>
</file>