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7" r:id="rId2"/>
    <p:sldId id="454" r:id="rId3"/>
    <p:sldId id="455" r:id="rId4"/>
    <p:sldId id="456" r:id="rId5"/>
    <p:sldId id="457" r:id="rId6"/>
    <p:sldId id="459" r:id="rId7"/>
    <p:sldId id="460" r:id="rId8"/>
    <p:sldId id="458" r:id="rId9"/>
    <p:sldId id="322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1" y="9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7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38155" cy="466554"/>
          </a:xfrm>
          <a:prstGeom prst="rect">
            <a:avLst/>
          </a:prstGeom>
        </p:spPr>
        <p:txBody>
          <a:bodyPr vert="horz" lIns="90668" tIns="45334" rIns="90668" bIns="4533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74" y="2"/>
            <a:ext cx="3038155" cy="466554"/>
          </a:xfrm>
          <a:prstGeom prst="rect">
            <a:avLst/>
          </a:prstGeom>
        </p:spPr>
        <p:txBody>
          <a:bodyPr vert="horz" lIns="90668" tIns="45334" rIns="90668" bIns="45334" rtlCol="0"/>
          <a:lstStyle>
            <a:lvl1pPr algn="r">
              <a:defRPr sz="1200"/>
            </a:lvl1pPr>
          </a:lstStyle>
          <a:p>
            <a:fld id="{97A2354D-1E3C-4A1B-BA9F-EFCFB7EE5D51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9846"/>
            <a:ext cx="3038155" cy="466554"/>
          </a:xfrm>
          <a:prstGeom prst="rect">
            <a:avLst/>
          </a:prstGeom>
        </p:spPr>
        <p:txBody>
          <a:bodyPr vert="horz" lIns="90668" tIns="45334" rIns="90668" bIns="4533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74" y="8829846"/>
            <a:ext cx="3038155" cy="466554"/>
          </a:xfrm>
          <a:prstGeom prst="rect">
            <a:avLst/>
          </a:prstGeom>
        </p:spPr>
        <p:txBody>
          <a:bodyPr vert="horz" lIns="90668" tIns="45334" rIns="90668" bIns="45334" rtlCol="0" anchor="b"/>
          <a:lstStyle>
            <a:lvl1pPr algn="r">
              <a:defRPr sz="1200"/>
            </a:lvl1pPr>
          </a:lstStyle>
          <a:p>
            <a:fld id="{DBF6391D-92DA-4BA2-BCC8-619B1D257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79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37840" cy="466435"/>
          </a:xfrm>
          <a:prstGeom prst="rect">
            <a:avLst/>
          </a:prstGeom>
        </p:spPr>
        <p:txBody>
          <a:bodyPr vert="horz" lIns="93144" tIns="46573" rIns="93144" bIns="465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2"/>
            <a:ext cx="3037840" cy="466435"/>
          </a:xfrm>
          <a:prstGeom prst="rect">
            <a:avLst/>
          </a:prstGeom>
        </p:spPr>
        <p:txBody>
          <a:bodyPr vert="horz" lIns="93144" tIns="46573" rIns="93144" bIns="46573" rtlCol="0"/>
          <a:lstStyle>
            <a:lvl1pPr algn="r">
              <a:defRPr sz="1200"/>
            </a:lvl1pPr>
          </a:lstStyle>
          <a:p>
            <a:fld id="{9740463A-C64E-4B0E-91FE-8C13193E058D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4" tIns="46573" rIns="93144" bIns="465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6"/>
            <a:ext cx="5608320" cy="3660457"/>
          </a:xfrm>
          <a:prstGeom prst="rect">
            <a:avLst/>
          </a:prstGeom>
        </p:spPr>
        <p:txBody>
          <a:bodyPr vert="horz" lIns="93144" tIns="46573" rIns="93144" bIns="4657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970"/>
            <a:ext cx="3037840" cy="466434"/>
          </a:xfrm>
          <a:prstGeom prst="rect">
            <a:avLst/>
          </a:prstGeom>
        </p:spPr>
        <p:txBody>
          <a:bodyPr vert="horz" lIns="93144" tIns="46573" rIns="93144" bIns="465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70"/>
            <a:ext cx="3037840" cy="466434"/>
          </a:xfrm>
          <a:prstGeom prst="rect">
            <a:avLst/>
          </a:prstGeom>
        </p:spPr>
        <p:txBody>
          <a:bodyPr vert="horz" lIns="93144" tIns="46573" rIns="93144" bIns="46573" rtlCol="0" anchor="b"/>
          <a:lstStyle>
            <a:lvl1pPr algn="r">
              <a:defRPr sz="1200"/>
            </a:lvl1pPr>
          </a:lstStyle>
          <a:p>
            <a:fld id="{A2B7A8AF-46BA-495D-A6A9-C4E1AA5DC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06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131" y="373712"/>
            <a:ext cx="469162" cy="639859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681" y="3469909"/>
            <a:ext cx="11007374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r>
              <a:rPr lang="en-US" sz="4800" b="1" dirty="0"/>
              <a:t>Matthew 16:18</a:t>
            </a:r>
            <a:br>
              <a:rPr lang="en-US" sz="4400" dirty="0"/>
            </a:br>
            <a:br>
              <a:rPr lang="en-US" sz="4400" dirty="0"/>
            </a:br>
            <a:r>
              <a:rPr lang="en-US" sz="4400" b="1" dirty="0"/>
              <a:t>The Church according to the Bible</a:t>
            </a:r>
            <a:br>
              <a:rPr lang="en-US" sz="2000" dirty="0"/>
            </a:br>
            <a:br>
              <a:rPr lang="en-US" sz="6600" dirty="0"/>
            </a:b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471" y="5279084"/>
            <a:ext cx="8825658" cy="861420"/>
          </a:xfrm>
        </p:spPr>
        <p:txBody>
          <a:bodyPr>
            <a:noAutofit/>
          </a:bodyPr>
          <a:lstStyle/>
          <a:p>
            <a:r>
              <a:rPr lang="en-US" sz="3600" b="1" dirty="0"/>
              <a:t>Sam Kim</a:t>
            </a:r>
          </a:p>
          <a:p>
            <a:r>
              <a:rPr lang="en-US" sz="3600" b="1" dirty="0"/>
              <a:t>September 26, 2021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AD98F9-4F58-437A-99E3-5EA6670A1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86" y="196105"/>
            <a:ext cx="3737594" cy="1664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6B196-0194-450E-A7D6-74A7EAC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16:15-19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15EB6-F865-4CC4-8D7C-34877520B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10260257" cy="4195481"/>
          </a:xfrm>
        </p:spPr>
        <p:txBody>
          <a:bodyPr>
            <a:normAutofit/>
          </a:bodyPr>
          <a:lstStyle/>
          <a:p>
            <a:r>
              <a:rPr lang="en-US" sz="3600" dirty="0"/>
              <a:t>V.17 Flesh and blood did not reveal this to you, but my Father who is in heaven</a:t>
            </a:r>
          </a:p>
          <a:p>
            <a:endParaRPr lang="en-US" sz="3600" dirty="0"/>
          </a:p>
          <a:p>
            <a:r>
              <a:rPr lang="en-US" sz="3600" dirty="0"/>
              <a:t>V.18 Jesus said, “I will build my church and the gates of hell will not prevail against it.</a:t>
            </a:r>
          </a:p>
        </p:txBody>
      </p:sp>
    </p:spTree>
    <p:extLst>
      <p:ext uri="{BB962C8B-B14F-4D97-AF65-F5344CB8AC3E}">
        <p14:creationId xmlns:p14="http://schemas.microsoft.com/office/powerpoint/2010/main" val="157978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E14BD-F124-462B-88E5-C63849503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0" y="452718"/>
            <a:ext cx="10068781" cy="1400530"/>
          </a:xfrm>
        </p:spPr>
        <p:txBody>
          <a:bodyPr/>
          <a:lstStyle/>
          <a:p>
            <a:r>
              <a:rPr lang="en-US" sz="4000" dirty="0"/>
              <a:t>3 significant metaphors for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F63B2-F315-4B87-8403-A4F7E5306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Body of Christ</a:t>
            </a:r>
          </a:p>
          <a:p>
            <a:endParaRPr lang="en-US" sz="3600" dirty="0"/>
          </a:p>
          <a:p>
            <a:r>
              <a:rPr lang="en-US" sz="3600" dirty="0"/>
              <a:t>The Bride of Christ</a:t>
            </a:r>
          </a:p>
          <a:p>
            <a:endParaRPr lang="en-US" sz="3600" dirty="0"/>
          </a:p>
          <a:p>
            <a:r>
              <a:rPr lang="en-US" sz="3600"/>
              <a:t>The Temple </a:t>
            </a:r>
            <a:r>
              <a:rPr lang="en-US" sz="3600" dirty="0"/>
              <a:t>of God</a:t>
            </a:r>
          </a:p>
        </p:txBody>
      </p:sp>
    </p:spTree>
    <p:extLst>
      <p:ext uri="{BB962C8B-B14F-4D97-AF65-F5344CB8AC3E}">
        <p14:creationId xmlns:p14="http://schemas.microsoft.com/office/powerpoint/2010/main" val="135078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63B23-C634-4C61-B3E1-4CACF8355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 &amp; Mission for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99A39-CD4F-4FA1-B820-3B898E36F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Vision for the Church – Rev. 21:1-7</a:t>
            </a:r>
          </a:p>
          <a:p>
            <a:endParaRPr lang="en-US" sz="3600" dirty="0"/>
          </a:p>
          <a:p>
            <a:r>
              <a:rPr lang="en-US" sz="3600" dirty="0"/>
              <a:t>Mission for the Church – Matt. 28:19</a:t>
            </a:r>
          </a:p>
        </p:txBody>
      </p:sp>
    </p:spTree>
    <p:extLst>
      <p:ext uri="{BB962C8B-B14F-4D97-AF65-F5344CB8AC3E}">
        <p14:creationId xmlns:p14="http://schemas.microsoft.com/office/powerpoint/2010/main" val="1701925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27B96-6FBB-4D82-85A2-E0647A365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Church offices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13304-A68F-46ED-982E-E66DBCD80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447826" cy="419548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3600" dirty="0"/>
              <a:t>Elders – 1 Tim. 3:1-7; Titus 1:5-9; 1 Peter 5:1-4</a:t>
            </a:r>
          </a:p>
          <a:p>
            <a:pPr marL="457200" indent="-457200">
              <a:buAutoNum type="arabicPeriod"/>
            </a:pPr>
            <a:endParaRPr lang="en-US" sz="3600" dirty="0"/>
          </a:p>
          <a:p>
            <a:pPr marL="457200" indent="-457200">
              <a:buAutoNum type="arabicPeriod"/>
            </a:pPr>
            <a:r>
              <a:rPr lang="en-US" sz="3600" dirty="0"/>
              <a:t>Deacons – 1 Tim. 3:8-13</a:t>
            </a:r>
          </a:p>
        </p:txBody>
      </p:sp>
    </p:spTree>
    <p:extLst>
      <p:ext uri="{BB962C8B-B14F-4D97-AF65-F5344CB8AC3E}">
        <p14:creationId xmlns:p14="http://schemas.microsoft.com/office/powerpoint/2010/main" val="3797597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54693-1E30-48F9-90A7-CD6926A3B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Primary imperative for Pastors/Elders</a:t>
            </a:r>
            <a:br>
              <a:rPr lang="en-US" sz="4000" dirty="0"/>
            </a:br>
            <a:r>
              <a:rPr lang="en-US" sz="4000" dirty="0"/>
              <a:t>1 Peter 5:1-4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64E0F-E118-457F-954D-D5B6D612A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674103" cy="4746467"/>
          </a:xfrm>
        </p:spPr>
        <p:txBody>
          <a:bodyPr>
            <a:normAutofit/>
          </a:bodyPr>
          <a:lstStyle/>
          <a:p>
            <a:r>
              <a:rPr lang="en-US" sz="2800" dirty="0"/>
              <a:t>Shepherd the flock of God that is among you</a:t>
            </a:r>
          </a:p>
          <a:p>
            <a:r>
              <a:rPr lang="en-US" sz="2800" dirty="0"/>
              <a:t>Exercising oversight</a:t>
            </a:r>
          </a:p>
          <a:p>
            <a:r>
              <a:rPr lang="en-US" sz="2800" dirty="0"/>
              <a:t>Willingly and eagerly</a:t>
            </a:r>
          </a:p>
          <a:p>
            <a:r>
              <a:rPr lang="en-US" sz="2800" dirty="0"/>
              <a:t>Not under compulsion nor shameful gain </a:t>
            </a:r>
          </a:p>
          <a:p>
            <a:r>
              <a:rPr lang="en-US" sz="2800" dirty="0"/>
              <a:t>Not domineering, but being an example to the flock</a:t>
            </a:r>
          </a:p>
          <a:p>
            <a:r>
              <a:rPr lang="en-US" sz="2800" dirty="0"/>
              <a:t>Receive an unfading crown of glory when the chief Shepherd appears</a:t>
            </a:r>
          </a:p>
        </p:txBody>
      </p:sp>
    </p:spTree>
    <p:extLst>
      <p:ext uri="{BB962C8B-B14F-4D97-AF65-F5344CB8AC3E}">
        <p14:creationId xmlns:p14="http://schemas.microsoft.com/office/powerpoint/2010/main" val="2388688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2C768-FEEE-43F3-8A39-E13D81B28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focus for Pastors/Elders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282E2-E7DA-45D1-9B04-C2FE969D1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89919" cy="419548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3600" dirty="0"/>
              <a:t>Prayer</a:t>
            </a:r>
          </a:p>
          <a:p>
            <a:pPr marL="457200" indent="-457200">
              <a:buAutoNum type="arabicPeriod"/>
            </a:pPr>
            <a:endParaRPr lang="en-US" sz="3600" dirty="0"/>
          </a:p>
          <a:p>
            <a:pPr marL="457200" indent="-457200">
              <a:buAutoNum type="arabicPeriod"/>
            </a:pPr>
            <a:r>
              <a:rPr lang="en-US" sz="3600" dirty="0"/>
              <a:t>Ministry of the Word: Preaching/teaching</a:t>
            </a:r>
          </a:p>
        </p:txBody>
      </p:sp>
    </p:spTree>
    <p:extLst>
      <p:ext uri="{BB962C8B-B14F-4D97-AF65-F5344CB8AC3E}">
        <p14:creationId xmlns:p14="http://schemas.microsoft.com/office/powerpoint/2010/main" val="3004994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3F530-BEFA-421E-B4F9-2713F6E05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Implications of Jesus building his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68CA4-E2AC-4FB3-B750-F19DA6494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632" y="1763749"/>
            <a:ext cx="10768257" cy="419548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Church will be triumphant in the end! 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Our focus should be on faithfulness and obedience rather than being innovative and ingenious 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We must remember that we are in a spiritual fight!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12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/>
              <a:t>To God be the glory! </a:t>
            </a:r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22673</TotalTime>
  <Words>243</Words>
  <Application>Microsoft Office PowerPoint</Application>
  <PresentationFormat>Widescreen</PresentationFormat>
  <Paragraphs>43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</vt:lpstr>
      <vt:lpstr>     Matthew 16:18  The Church according to the Bible  </vt:lpstr>
      <vt:lpstr>Matthew 16:15-19</vt:lpstr>
      <vt:lpstr>3 significant metaphors for the Church</vt:lpstr>
      <vt:lpstr>Vision &amp; Mission for the Church</vt:lpstr>
      <vt:lpstr>Two Church offices</vt:lpstr>
      <vt:lpstr>Primary imperative for Pastors/Elders 1 Peter 5:1-4</vt:lpstr>
      <vt:lpstr>Priority focus for Pastors/Elders</vt:lpstr>
      <vt:lpstr>Implications of Jesus building his Church</vt:lpstr>
      <vt:lpstr> </vt:lpstr>
    </vt:vector>
  </TitlesOfParts>
  <Company>Lumentum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CBC Elder Testimonial Sam Kim</dc:title>
  <dc:creator>Sam Kim</dc:creator>
  <cp:lastModifiedBy>Samuel Kim</cp:lastModifiedBy>
  <cp:revision>500</cp:revision>
  <cp:lastPrinted>2021-09-26T05:47:53Z</cp:lastPrinted>
  <dcterms:created xsi:type="dcterms:W3CDTF">2019-07-23T18:21:22Z</dcterms:created>
  <dcterms:modified xsi:type="dcterms:W3CDTF">2021-09-26T05:59:05Z</dcterms:modified>
</cp:coreProperties>
</file>