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7" r:id="rId2"/>
    <p:sldId id="446" r:id="rId3"/>
    <p:sldId id="455" r:id="rId4"/>
    <p:sldId id="453" r:id="rId5"/>
    <p:sldId id="322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9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4" y="2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/>
          <a:lstStyle>
            <a:lvl1pPr algn="r">
              <a:defRPr sz="1200"/>
            </a:lvl1pPr>
          </a:lstStyle>
          <a:p>
            <a:fld id="{97A2354D-1E3C-4A1B-BA9F-EFCFB7EE5D5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46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4" y="8829846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 anchor="b"/>
          <a:lstStyle>
            <a:lvl1pPr algn="r">
              <a:defRPr sz="1200"/>
            </a:lvl1pPr>
          </a:lstStyle>
          <a:p>
            <a:fld id="{DBF6391D-92DA-4BA2-BCC8-619B1D257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7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7840" cy="46643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1"/>
            <a:ext cx="3037840" cy="46643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r">
              <a:defRPr sz="1200"/>
            </a:lvl1pPr>
          </a:lstStyle>
          <a:p>
            <a:fld id="{9740463A-C64E-4B0E-91FE-8C13193E058D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3" rIns="93146" bIns="465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5"/>
            <a:ext cx="5608320" cy="3660457"/>
          </a:xfrm>
          <a:prstGeom prst="rect">
            <a:avLst/>
          </a:prstGeom>
        </p:spPr>
        <p:txBody>
          <a:bodyPr vert="horz" lIns="93146" tIns="46573" rIns="93146" bIns="465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70"/>
            <a:ext cx="3037840" cy="466434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70"/>
            <a:ext cx="3037840" cy="466434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r">
              <a:defRPr sz="1200"/>
            </a:lvl1pPr>
          </a:lstStyle>
          <a:p>
            <a:fld id="{A2B7A8AF-46BA-495D-A6A9-C4E1AA5DC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06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131" y="373712"/>
            <a:ext cx="469162" cy="63985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007374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800" b="1" dirty="0"/>
              <a:t>Colossians 1:24-2:5</a:t>
            </a:r>
            <a:br>
              <a:rPr lang="en-US" sz="4400" dirty="0"/>
            </a:br>
            <a:br>
              <a:rPr lang="en-US" sz="4400" dirty="0"/>
            </a:br>
            <a:r>
              <a:rPr lang="en-US" sz="4400" b="1" dirty="0"/>
              <a:t>Pastoral Priorities – part 2</a:t>
            </a: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Sam Kim</a:t>
            </a:r>
          </a:p>
          <a:p>
            <a:r>
              <a:rPr lang="en-US" sz="3600" b="1" dirty="0"/>
              <a:t>November 14,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AD98F9-4F58-437A-99E3-5EA6670A1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86" y="196105"/>
            <a:ext cx="3737594" cy="166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65B3-1654-4821-845B-8600D2BF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Pastoral Priorities – part 1 (Review)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5528F-04ED-45BA-8B57-5E92B7A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071" y="1574622"/>
            <a:ext cx="10262790" cy="48306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3600" b="1" dirty="0"/>
              <a:t>Reality: There will be struggles along the way</a:t>
            </a:r>
          </a:p>
          <a:p>
            <a:pPr marL="914400" lvl="1" indent="-514350"/>
            <a:r>
              <a:rPr lang="en-US" sz="3400" b="1" dirty="0"/>
              <a:t>Application: Let us hang in there together &amp; keep praying</a:t>
            </a:r>
          </a:p>
          <a:p>
            <a:pPr marL="514350" indent="-514350">
              <a:buFont typeface="+mj-lt"/>
              <a:buAutoNum type="romanUcPeriod"/>
            </a:pPr>
            <a:endParaRPr lang="en-US" sz="3600" b="1" dirty="0"/>
          </a:p>
          <a:p>
            <a:pPr marL="514350" indent="-514350">
              <a:buFont typeface="+mj-lt"/>
              <a:buAutoNum type="romanUcPeriod"/>
            </a:pPr>
            <a:r>
              <a:rPr lang="en-US" sz="3600" b="1" dirty="0"/>
              <a:t>Basis: Importance of remembering God’ Call</a:t>
            </a:r>
          </a:p>
          <a:p>
            <a:pPr marL="914400" lvl="1" indent="-514350"/>
            <a:r>
              <a:rPr lang="en-US" sz="3400" b="1" dirty="0"/>
              <a:t>Application: Important in the day of struggle/hardship</a:t>
            </a:r>
          </a:p>
          <a:p>
            <a:pPr marL="514350" indent="-514350">
              <a:buFont typeface="+mj-lt"/>
              <a:buAutoNum type="romanUcPeriod"/>
            </a:pPr>
            <a:endParaRPr lang="en-US" sz="3600" b="1" dirty="0"/>
          </a:p>
          <a:p>
            <a:pPr marL="514350" indent="-514350">
              <a:buFont typeface="+mj-lt"/>
              <a:buAutoNum type="romanUcPeriod"/>
            </a:pPr>
            <a:r>
              <a:rPr lang="en-US" sz="3600" b="1" dirty="0"/>
              <a:t>Method: Preaching/teaching the full counsel of God</a:t>
            </a:r>
          </a:p>
          <a:p>
            <a:pPr marL="914400" lvl="1" indent="-514350"/>
            <a:r>
              <a:rPr lang="en-US" sz="3400" b="1" dirty="0"/>
              <a:t>Application: Focus on the Word of God: knowing it and obeying it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0731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65B3-1654-4821-845B-8600D2BF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Pastoral Priorities – part 2 (Review)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5528F-04ED-45BA-8B57-5E92B7A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31" y="1258348"/>
            <a:ext cx="11871570" cy="52584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3600" b="1" dirty="0"/>
          </a:p>
          <a:p>
            <a:pPr marL="514350" indent="-514350">
              <a:buFont typeface="+mj-lt"/>
              <a:buAutoNum type="romanUcPeriod" startAt="4"/>
            </a:pPr>
            <a:r>
              <a:rPr lang="en-US" sz="3500" b="1" dirty="0"/>
              <a:t>Mission: Present every man complete in Christ (1:28)</a:t>
            </a:r>
          </a:p>
          <a:p>
            <a:pPr marL="514350" indent="-514350">
              <a:buFont typeface="+mj-lt"/>
              <a:buAutoNum type="romanUcPeriod" startAt="4"/>
            </a:pPr>
            <a:endParaRPr lang="en-US" sz="3500" b="1" dirty="0"/>
          </a:p>
          <a:p>
            <a:pPr marL="514350" indent="-514350">
              <a:buFont typeface="+mj-lt"/>
              <a:buAutoNum type="romanUcPeriod" startAt="4"/>
            </a:pPr>
            <a:r>
              <a:rPr lang="en-US" sz="3500" b="1" dirty="0"/>
              <a:t>Dangers: Protect the flock/members (2:4)</a:t>
            </a:r>
          </a:p>
          <a:p>
            <a:pPr marL="514350" indent="-514350">
              <a:buFont typeface="+mj-lt"/>
              <a:buAutoNum type="romanUcPeriod" startAt="4"/>
            </a:pPr>
            <a:endParaRPr lang="en-US" sz="3500" b="1" dirty="0"/>
          </a:p>
          <a:p>
            <a:pPr marL="514350" indent="-514350">
              <a:buFont typeface="+mj-lt"/>
              <a:buAutoNum type="romanUcPeriod" startAt="4"/>
            </a:pPr>
            <a:r>
              <a:rPr lang="en-US" sz="3500" b="1" dirty="0"/>
              <a:t>Rewards: Pleasure in the growing faith of members (2:5)</a:t>
            </a:r>
          </a:p>
          <a:p>
            <a:pPr marL="514350" indent="-514350">
              <a:buFont typeface="+mj-lt"/>
              <a:buAutoNum type="romanUcPeriod" startAt="4"/>
            </a:pPr>
            <a:endParaRPr lang="en-US" sz="3500" b="1" dirty="0"/>
          </a:p>
          <a:p>
            <a:pPr marL="514350" indent="-514350">
              <a:buFont typeface="+mj-lt"/>
              <a:buAutoNum type="romanUcPeriod" startAt="4"/>
            </a:pPr>
            <a:r>
              <a:rPr lang="en-US" sz="3500" b="1" dirty="0"/>
              <a:t> Priority: Remember that it’s all about Jesus! (1:27, 2:2-3)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5802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D7DB-B0BC-47B5-9B69-881DA472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884" y="360439"/>
            <a:ext cx="10209243" cy="1400530"/>
          </a:xfrm>
        </p:spPr>
        <p:txBody>
          <a:bodyPr/>
          <a:lstStyle/>
          <a:p>
            <a:r>
              <a:rPr lang="en-US" sz="4000" b="1" dirty="0"/>
              <a:t>Recommendations/Applications (Part 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74F1D-D477-433E-A2AE-8D58C243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884" y="1342239"/>
            <a:ext cx="11987867" cy="535217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Remember that the pursuit of Christ-likeness is a “WE” and “US” activity - continuous and on-going action! </a:t>
            </a:r>
          </a:p>
          <a:p>
            <a:pPr marL="457200" indent="-457200">
              <a:buFont typeface="+mj-lt"/>
              <a:buAutoNum type="arabicPeriod"/>
            </a:pPr>
            <a:endParaRPr lang="en-US" sz="2800" b="1" dirty="0"/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Stay vigilant regarding the activity of the evil one,                 not only for yourself but for your siblings in Christ as well…</a:t>
            </a:r>
          </a:p>
          <a:p>
            <a:pPr marL="457200" indent="-457200">
              <a:buFont typeface="+mj-lt"/>
              <a:buAutoNum type="arabicPeriod"/>
            </a:pP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Be actively looking for opportunities to encourage and   serve our siblings in Christ (including your Pastors/Elders!)      in love and truth</a:t>
            </a:r>
          </a:p>
          <a:p>
            <a:pPr marL="457200" indent="-457200">
              <a:buFont typeface="+mj-lt"/>
              <a:buAutoNum type="arabicPeriod"/>
            </a:pP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Do not forget Jesus amid “spiritual activity”</a:t>
            </a:r>
          </a:p>
          <a:p>
            <a:pPr marL="857250" lvl="1" indent="-457200"/>
            <a:r>
              <a:rPr lang="en-US" sz="3000" b="1" dirty="0"/>
              <a:t>let us remind one another!</a:t>
            </a:r>
          </a:p>
          <a:p>
            <a:pPr marL="457200" indent="-457200">
              <a:buFont typeface="+mj-lt"/>
              <a:buAutoNum type="arabicPeriod"/>
            </a:pPr>
            <a:endParaRPr lang="en-US" sz="3200" b="1" dirty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0155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23055</TotalTime>
  <Words>247</Words>
  <Application>Microsoft Office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     Colossians 1:24-2:5  Pastoral Priorities – part 2  </vt:lpstr>
      <vt:lpstr>Pastoral Priorities – part 1 (Review)</vt:lpstr>
      <vt:lpstr>Pastoral Priorities – part 2 (Review)</vt:lpstr>
      <vt:lpstr>Recommendations/Applications (Part 2) </vt:lpstr>
      <vt:lpstr> </vt:lpstr>
    </vt:vector>
  </TitlesOfParts>
  <Company>Lumentum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CBC Elder Testimonial Sam Kim</dc:title>
  <dc:creator>Sam Kim</dc:creator>
  <cp:lastModifiedBy>Samuel Kim</cp:lastModifiedBy>
  <cp:revision>502</cp:revision>
  <cp:lastPrinted>2021-11-13T23:03:04Z</cp:lastPrinted>
  <dcterms:created xsi:type="dcterms:W3CDTF">2019-07-23T18:21:22Z</dcterms:created>
  <dcterms:modified xsi:type="dcterms:W3CDTF">2021-11-14T05:26:10Z</dcterms:modified>
</cp:coreProperties>
</file>