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323" r:id="rId3"/>
    <p:sldId id="324" r:id="rId4"/>
    <p:sldId id="290" r:id="rId5"/>
    <p:sldId id="291" r:id="rId6"/>
    <p:sldId id="325" r:id="rId7"/>
    <p:sldId id="289" r:id="rId8"/>
    <p:sldId id="322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1" y="3469909"/>
            <a:ext cx="11007374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r>
              <a:rPr lang="en-US" sz="4400" b="1" dirty="0"/>
              <a:t>Introduction to the Gospel of Matthew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20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Pastor Sam Kim</a:t>
            </a:r>
          </a:p>
          <a:p>
            <a:r>
              <a:rPr lang="en-US" sz="3600" b="1" dirty="0"/>
              <a:t>December 5, 2021</a:t>
            </a:r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29B1-A8A1-4151-BF9A-EE8FED5FD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195943"/>
            <a:ext cx="9404723" cy="1400530"/>
          </a:xfrm>
        </p:spPr>
        <p:txBody>
          <a:bodyPr/>
          <a:lstStyle/>
          <a:p>
            <a:r>
              <a:rPr lang="en-US" sz="4400" b="1" dirty="0"/>
              <a:t>Malachi 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2F40F-EDE5-4DC4-A511-4C48E777D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27584"/>
            <a:ext cx="10084092" cy="52344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4400" b="1" baseline="30000" dirty="0"/>
              <a:t>“Behold, I am going to send My messenger, and he will clear the way before Me. And the Lord, whom you seek, will suddenly come to His temple; and the  messenger of the covenant, in whom you delight, behold, He is coming,” says the Lord of hosts. </a:t>
            </a:r>
            <a:r>
              <a:rPr lang="en-US" sz="4400" b="1" baseline="30000" dirty="0">
                <a:effectLst/>
              </a:rPr>
              <a:t>“But who can endure the day of His coming? And who can stand when He appears? For He is like a refiner’s fire and like fuller’s soap. He will sit as a smelter and purifier of silver, and He will purify the sons of Levi and refine them lik</a:t>
            </a:r>
            <a:r>
              <a:rPr lang="en-US" sz="4400" b="1" baseline="30000" dirty="0"/>
              <a:t>e </a:t>
            </a:r>
            <a:r>
              <a:rPr lang="en-US" sz="4400" b="1" baseline="30000" dirty="0">
                <a:effectLst/>
              </a:rPr>
              <a:t>gold and silver, so that they may present to the LORD offerings in righteousness.</a:t>
            </a:r>
            <a:r>
              <a:rPr lang="en-US" sz="4400" b="1" cap="small" baseline="300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611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9A2D5-88A6-4C9D-A8C9-2F3459DAB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280" y="349351"/>
            <a:ext cx="9404723" cy="1400530"/>
          </a:xfrm>
        </p:spPr>
        <p:txBody>
          <a:bodyPr/>
          <a:lstStyle/>
          <a:p>
            <a:r>
              <a:rPr lang="en-US" dirty="0"/>
              <a:t>Background to Matthew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0452-5979-40F0-BD0C-449430BE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222" y="1447137"/>
            <a:ext cx="9749623" cy="50615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Malachi</a:t>
            </a:r>
          </a:p>
          <a:p>
            <a:endParaRPr lang="en-US" dirty="0"/>
          </a:p>
          <a:p>
            <a:r>
              <a:rPr lang="en-US" dirty="0"/>
              <a:t> Intertestamental period</a:t>
            </a:r>
          </a:p>
          <a:p>
            <a:endParaRPr lang="en-US" dirty="0"/>
          </a:p>
          <a:p>
            <a:r>
              <a:rPr lang="en-US" dirty="0"/>
              <a:t> On-going providence of God</a:t>
            </a:r>
          </a:p>
          <a:p>
            <a:endParaRPr lang="en-US" dirty="0"/>
          </a:p>
          <a:p>
            <a:r>
              <a:rPr lang="en-US" dirty="0"/>
              <a:t> Meaning of Gospel </a:t>
            </a:r>
          </a:p>
        </p:txBody>
      </p:sp>
    </p:spTree>
    <p:extLst>
      <p:ext uri="{BB962C8B-B14F-4D97-AF65-F5344CB8AC3E}">
        <p14:creationId xmlns:p14="http://schemas.microsoft.com/office/powerpoint/2010/main" val="214162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7204"/>
          </a:xfrm>
        </p:spPr>
        <p:txBody>
          <a:bodyPr/>
          <a:lstStyle/>
          <a:p>
            <a:r>
              <a:rPr lang="en-US" dirty="0"/>
              <a:t>Comparison of 4 Gospels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545" y="1575488"/>
            <a:ext cx="11374455" cy="5167218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/>
              <a:t>Matthew – Jesus is the long-promised Messiah (KING) </a:t>
            </a:r>
          </a:p>
          <a:p>
            <a:pPr lvl="1"/>
            <a:r>
              <a:rPr lang="en-US" sz="3800" dirty="0"/>
              <a:t>Written by the Apostle Matthew (aka Levi) </a:t>
            </a:r>
          </a:p>
          <a:p>
            <a:pPr marL="457200" lvl="1" indent="0">
              <a:buNone/>
            </a:pPr>
            <a:endParaRPr lang="en-US" sz="3800" dirty="0"/>
          </a:p>
          <a:p>
            <a:r>
              <a:rPr lang="en-US" sz="4500" dirty="0"/>
              <a:t>Mark – the Humble Servant</a:t>
            </a:r>
          </a:p>
          <a:p>
            <a:pPr lvl="1"/>
            <a:r>
              <a:rPr lang="en-US" sz="3800" dirty="0"/>
              <a:t>Written by John-Mark (Apostle Peter)</a:t>
            </a:r>
          </a:p>
          <a:p>
            <a:pPr marL="457200" lvl="1" indent="0">
              <a:buNone/>
            </a:pPr>
            <a:endParaRPr lang="en-US" sz="3800" dirty="0"/>
          </a:p>
          <a:p>
            <a:r>
              <a:rPr lang="en-US" sz="4500" dirty="0"/>
              <a:t>Luke – the Son of Man</a:t>
            </a:r>
          </a:p>
          <a:p>
            <a:pPr lvl="1"/>
            <a:r>
              <a:rPr lang="en-US" sz="3800" dirty="0"/>
              <a:t>Written by Dr. Luke (interviewed Apostles/eyewitnesses in Jerusalem) </a:t>
            </a:r>
          </a:p>
          <a:p>
            <a:pPr lvl="1"/>
            <a:endParaRPr lang="en-US" sz="3800" dirty="0"/>
          </a:p>
          <a:p>
            <a:r>
              <a:rPr lang="en-US" sz="4500" dirty="0"/>
              <a:t>John – the Son of God (The WORD)</a:t>
            </a:r>
          </a:p>
          <a:p>
            <a:pPr lvl="1"/>
            <a:r>
              <a:rPr lang="en-US" sz="3800" dirty="0"/>
              <a:t>Written by the Apostle John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9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73205"/>
            <a:ext cx="9404723" cy="1400530"/>
          </a:xfrm>
        </p:spPr>
        <p:txBody>
          <a:bodyPr/>
          <a:lstStyle/>
          <a:p>
            <a:r>
              <a:rPr lang="en-US" dirty="0"/>
              <a:t>Introduction to Matthew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271" y="1461331"/>
            <a:ext cx="10664618" cy="555476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Written by Matthew (“gift of God”) tax collector</a:t>
            </a:r>
          </a:p>
          <a:p>
            <a:pPr lvl="1"/>
            <a:endParaRPr lang="en-US" dirty="0"/>
          </a:p>
          <a:p>
            <a:r>
              <a:rPr lang="en-US" dirty="0"/>
              <a:t>Written ~60 A.D. – before the fall of Jerusalem</a:t>
            </a:r>
          </a:p>
          <a:p>
            <a:endParaRPr lang="en-US" dirty="0"/>
          </a:p>
          <a:p>
            <a:r>
              <a:rPr lang="en-US" dirty="0"/>
              <a:t>The early Church universally accepted Matthew as the  first Gospel</a:t>
            </a:r>
          </a:p>
          <a:p>
            <a:endParaRPr lang="en-US" dirty="0"/>
          </a:p>
          <a:p>
            <a:r>
              <a:rPr lang="en-US" dirty="0"/>
              <a:t>The most Jewish of the 4 Gospels – most references to the O.T.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Written around 5 Discourses/Teachings of Jesus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66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44553-D287-4841-8306-75F9D4443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unique to Matthew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26D3B-357F-44B8-90DF-30F532463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52" y="1423285"/>
            <a:ext cx="10585105" cy="4769456"/>
          </a:xfrm>
        </p:spPr>
        <p:txBody>
          <a:bodyPr>
            <a:normAutofit fontScale="70000" lnSpcReduction="20000"/>
          </a:bodyPr>
          <a:lstStyle/>
          <a:p>
            <a:pPr marR="0" lvl="0">
              <a:lnSpc>
                <a:spcPct val="90000"/>
              </a:lnSpc>
            </a:pPr>
            <a:r>
              <a:rPr lang="en-US" dirty="0"/>
              <a:t>Revelation to Joseph by an angel of Jesus’s birth (Ch 1)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The Wise men narrative (Ch 2)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Instructions in the Sermon on the Mount (Ch 6-7)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Condemnation of cities that rejected Jesus (Ch 11)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Unique Parables (Ch 13, 18, 20, 21, 24, &amp; 25)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Peter…the rock: Church (Ch 16)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Condemnation of the Scribes/Pharisees “Woe to you…” (Ch 23)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End Times (Ch 24)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Sheep &amp; the Goats (Ch 25)</a:t>
            </a:r>
          </a:p>
          <a:p>
            <a:pPr marR="0" lvl="0">
              <a:lnSpc>
                <a:spcPct val="90000"/>
              </a:lnSpc>
            </a:pPr>
            <a:r>
              <a:rPr lang="en-US" dirty="0"/>
              <a:t>The Great Commission (Ch 28)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85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43" y="201865"/>
            <a:ext cx="9404723" cy="1400530"/>
          </a:xfrm>
        </p:spPr>
        <p:txBody>
          <a:bodyPr/>
          <a:lstStyle/>
          <a:p>
            <a:r>
              <a:rPr lang="en-US" dirty="0"/>
              <a:t>Outline for Matthew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917" y="1047787"/>
            <a:ext cx="10185077" cy="4832293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en-US" sz="2000" b="1" dirty="0"/>
              <a:t>Introduction to Messiah/THE KING (1-4)</a:t>
            </a:r>
          </a:p>
          <a:p>
            <a:pPr marL="914400" lvl="1" indent="-514350">
              <a:spcAft>
                <a:spcPts val="600"/>
              </a:spcAft>
            </a:pPr>
            <a:r>
              <a:rPr lang="en-US" sz="1800" b="1" dirty="0">
                <a:solidFill>
                  <a:srgbClr val="FFFF00"/>
                </a:solidFill>
              </a:rPr>
              <a:t>Discourse 1- (5-7) Sermon on the Mount. Manifesto of the King</a:t>
            </a:r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en-US" sz="2000" b="1" dirty="0"/>
              <a:t>Presentation of the Messiah to Israel (8-9)</a:t>
            </a:r>
          </a:p>
          <a:p>
            <a:pPr marL="914400" lvl="1" indent="-514350">
              <a:spcAft>
                <a:spcPts val="600"/>
              </a:spcAft>
            </a:pPr>
            <a:r>
              <a:rPr lang="en-US" sz="1800" b="1" dirty="0">
                <a:solidFill>
                  <a:srgbClr val="FFFF00"/>
                </a:solidFill>
              </a:rPr>
              <a:t>Discourse 2 – (10) – Commissioning of the Disciples for Kingdom ministry to Israel</a:t>
            </a:r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en-US" sz="2000" b="1" dirty="0"/>
              <a:t>Reciprocal Rejection of Israel and her Messiah (11-12)</a:t>
            </a:r>
          </a:p>
          <a:p>
            <a:pPr marL="914400" lvl="1" indent="-514350">
              <a:spcAft>
                <a:spcPts val="600"/>
              </a:spcAft>
            </a:pPr>
            <a:r>
              <a:rPr lang="en-US" sz="1800" b="1" dirty="0">
                <a:solidFill>
                  <a:srgbClr val="FFFF00"/>
                </a:solidFill>
              </a:rPr>
              <a:t>Discourse 3 – (13) – Parables on the Mystery of the Kingdom</a:t>
            </a:r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en-US" sz="2000" b="1" dirty="0"/>
              <a:t>The Messiah’s creation of a new community of believers (14-17)</a:t>
            </a:r>
          </a:p>
          <a:p>
            <a:pPr marL="914400" lvl="1" indent="-514350">
              <a:spcAft>
                <a:spcPts val="600"/>
              </a:spcAft>
            </a:pPr>
            <a:r>
              <a:rPr lang="en-US" sz="1800" b="1" dirty="0">
                <a:solidFill>
                  <a:srgbClr val="FFFF00"/>
                </a:solidFill>
              </a:rPr>
              <a:t>Discourse 4 – (18)- Behavior in the community of believers</a:t>
            </a:r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en-US" sz="2000" b="1" dirty="0"/>
              <a:t>Call to be prepared for the Messiah’s victorious 2nd Coming </a:t>
            </a:r>
            <a:r>
              <a:rPr lang="en-US" sz="2000" b="1"/>
              <a:t>(19-23)</a:t>
            </a:r>
            <a:endParaRPr lang="en-US" sz="2000" b="1" dirty="0"/>
          </a:p>
          <a:p>
            <a:pPr marL="914400" lvl="1" indent="-514350">
              <a:spcAft>
                <a:spcPts val="600"/>
              </a:spcAft>
            </a:pPr>
            <a:r>
              <a:rPr lang="en-US" sz="1800" b="1" dirty="0">
                <a:solidFill>
                  <a:srgbClr val="FFFF00"/>
                </a:solidFill>
              </a:rPr>
              <a:t>Discourse 5 – (24-25)- The Olivet Discourse – The King’s triumphant 2nd Coming! </a:t>
            </a:r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en-US" sz="2000" b="1" dirty="0"/>
              <a:t>Climax fulfilling the mission of Messiah’s 1</a:t>
            </a:r>
            <a:r>
              <a:rPr lang="en-US" sz="2000" b="1" baseline="30000" dirty="0"/>
              <a:t>st</a:t>
            </a:r>
            <a:r>
              <a:rPr lang="en-US" sz="2000" b="1" dirty="0"/>
              <a:t> Coming &amp; final instructions(26-28)</a:t>
            </a:r>
          </a:p>
        </p:txBody>
      </p:sp>
    </p:spTree>
    <p:extLst>
      <p:ext uri="{BB962C8B-B14F-4D97-AF65-F5344CB8AC3E}">
        <p14:creationId xmlns:p14="http://schemas.microsoft.com/office/powerpoint/2010/main" val="47992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4019</TotalTime>
  <Words>560</Words>
  <Application>Microsoft Office PowerPoint</Application>
  <PresentationFormat>Widescreen</PresentationFormat>
  <Paragraphs>62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Introduction to the Gospel of Matthew     </vt:lpstr>
      <vt:lpstr>Malachi 3:1-3</vt:lpstr>
      <vt:lpstr>Background to Matthew</vt:lpstr>
      <vt:lpstr>Comparison of 4 Gospels</vt:lpstr>
      <vt:lpstr>Introduction to Matthew</vt:lpstr>
      <vt:lpstr>Material unique to Matthew</vt:lpstr>
      <vt:lpstr>Outline for Matthew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Samuel Kim</cp:lastModifiedBy>
  <cp:revision>15</cp:revision>
  <cp:lastPrinted>2021-12-03T05:25:22Z</cp:lastPrinted>
  <dcterms:created xsi:type="dcterms:W3CDTF">2021-11-19T21:57:39Z</dcterms:created>
  <dcterms:modified xsi:type="dcterms:W3CDTF">2021-12-05T04:32:52Z</dcterms:modified>
</cp:coreProperties>
</file>