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307" r:id="rId2"/>
    <p:sldId id="323" r:id="rId3"/>
    <p:sldId id="308" r:id="rId4"/>
    <p:sldId id="326" r:id="rId5"/>
    <p:sldId id="318" r:id="rId6"/>
    <p:sldId id="315" r:id="rId7"/>
    <p:sldId id="316" r:id="rId8"/>
    <p:sldId id="317" r:id="rId9"/>
    <p:sldId id="319" r:id="rId10"/>
    <p:sldId id="320" r:id="rId11"/>
    <p:sldId id="321" r:id="rId12"/>
    <p:sldId id="324" r:id="rId13"/>
    <p:sldId id="313" r:id="rId14"/>
    <p:sldId id="325" r:id="rId15"/>
    <p:sldId id="32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67E5A53-2486-4E3A-8424-3F8493DB3F12}" type="datetimeFigureOut">
              <a:rPr lang="en-US" smtClean="0"/>
              <a:t>12/26/2021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14B8F8-0443-4C6A-B857-2522630016E1}" type="slidenum">
              <a:rPr lang="en-US" smtClean="0"/>
              <a:t>‹#›</a:t>
            </a:fld>
            <a:endParaRPr lang="en-US"/>
          </a:p>
        </p:txBody>
      </p:sp>
    </p:spTree>
    <p:extLst>
      <p:ext uri="{BB962C8B-B14F-4D97-AF65-F5344CB8AC3E}">
        <p14:creationId xmlns:p14="http://schemas.microsoft.com/office/powerpoint/2010/main" val="35952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A8AF-46BA-495D-A6A9-C4E1AA5DC2E9}" type="slidenum">
              <a:rPr lang="en-US" smtClean="0"/>
              <a:t>1</a:t>
            </a:fld>
            <a:endParaRPr lang="en-US"/>
          </a:p>
        </p:txBody>
      </p:sp>
    </p:spTree>
    <p:extLst>
      <p:ext uri="{BB962C8B-B14F-4D97-AF65-F5344CB8AC3E}">
        <p14:creationId xmlns:p14="http://schemas.microsoft.com/office/powerpoint/2010/main" val="2216786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normAutofit/>
          </a:bodyPr>
          <a:lstStyle>
            <a:lvl1pPr marL="0" indent="0" algn="l">
              <a:buNone/>
              <a:defRPr sz="32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7" name="Picture 6">
            <a:extLst>
              <a:ext uri="{FF2B5EF4-FFF2-40B4-BE49-F238E27FC236}">
                <a16:creationId xmlns:a16="http://schemas.microsoft.com/office/drawing/2014/main" xmlns="" id="{FFF669CF-A615-4784-A56A-C13B5471DF34}"/>
              </a:ext>
            </a:extLst>
          </p:cNvPr>
          <p:cNvPicPr>
            <a:picLocks noChangeAspect="1"/>
          </p:cNvPicPr>
          <p:nvPr userDrawn="1"/>
        </p:nvPicPr>
        <p:blipFill>
          <a:blip r:embed="rId2"/>
          <a:stretch>
            <a:fillRect/>
          </a:stretch>
        </p:blipFill>
        <p:spPr>
          <a:xfrm>
            <a:off x="1154955" y="230952"/>
            <a:ext cx="3737594" cy="16649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tx1"/>
              </a:buClr>
              <a:defRPr sz="4000"/>
            </a:lvl1pPr>
            <a:lvl2pPr>
              <a:buClr>
                <a:schemeClr val="tx1"/>
              </a:buClr>
              <a:defRPr sz="3600"/>
            </a:lvl2pPr>
            <a:lvl3pPr>
              <a:buClr>
                <a:schemeClr val="tx1"/>
              </a:buClr>
              <a:defRPr sz="3200"/>
            </a:lvl3pPr>
            <a:lvl4pPr>
              <a:buClr>
                <a:schemeClr val="tx1"/>
              </a:buClr>
              <a:defRPr sz="2800"/>
            </a:lvl4pPr>
            <a:lvl5pPr>
              <a:buClr>
                <a:schemeClr val="tx1"/>
              </a:buCl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96027F-7875-4030-9381-8BD8C4F21935}"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a:buNone/>
              <a:defRPr sz="32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buClr>
                <a:schemeClr val="tx1"/>
              </a:buCl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buClr>
                <a:schemeClr val="tx1"/>
              </a:buCl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buClr>
                <a:schemeClr val="tx1"/>
              </a:buClr>
              <a:defRPr sz="2800">
                <a:solidFill>
                  <a:schemeClr val="tx1"/>
                </a:solidFill>
              </a:defRPr>
            </a:lvl1pPr>
            <a:lvl2pPr>
              <a:buClr>
                <a:schemeClr val="tx1"/>
              </a:buClr>
              <a:defRPr sz="24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buClr>
                <a:schemeClr val="tx1"/>
              </a:buClr>
              <a:defRPr sz="2800">
                <a:solidFill>
                  <a:schemeClr val="tx1"/>
                </a:solidFill>
              </a:defRPr>
            </a:lvl1pPr>
            <a:lvl2pPr>
              <a:buClr>
                <a:schemeClr val="tx1"/>
              </a:buClr>
              <a:defRPr sz="24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3" charset="2"/>
        <a:buChar char=""/>
        <a:defRPr sz="32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tx1"/>
        </a:buClr>
        <a:buSzPct val="80000"/>
        <a:buFont typeface="Wingdings 3" charset="2"/>
        <a:buChar char=""/>
        <a:defRPr sz="2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tx1"/>
        </a:buClr>
        <a:buSzPct val="80000"/>
        <a:buFont typeface="Wingdings 3" charset="2"/>
        <a:buChar char=""/>
        <a:defRPr sz="2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Matthew+2&amp;version=ESV#fen-ESV-23172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680" y="3175994"/>
            <a:ext cx="11855673" cy="3329581"/>
          </a:xfrm>
        </p:spPr>
        <p:txBody>
          <a:bodyPr/>
          <a:lstStyle/>
          <a:p>
            <a:r>
              <a:rPr lang="en-US" sz="4400" dirty="0"/>
              <a:t/>
            </a:r>
            <a:br>
              <a:rPr lang="en-US" sz="4400" dirty="0"/>
            </a:br>
            <a:r>
              <a:rPr lang="en-US" sz="4000" dirty="0"/>
              <a:t/>
            </a:r>
            <a:br>
              <a:rPr lang="en-US" sz="4000" dirty="0"/>
            </a:br>
            <a:r>
              <a:rPr lang="en-US" sz="1800" dirty="0"/>
              <a:t> </a:t>
            </a:r>
            <a:r>
              <a:rPr lang="en-US" sz="4000" dirty="0"/>
              <a:t/>
            </a:r>
            <a:br>
              <a:rPr lang="en-US" sz="4000" dirty="0"/>
            </a:br>
            <a:r>
              <a:rPr lang="en-US" sz="4000" dirty="0"/>
              <a:t/>
            </a:r>
            <a:br>
              <a:rPr lang="en-US" sz="4000" dirty="0"/>
            </a:br>
            <a:r>
              <a:rPr lang="en-US" sz="4000" b="1" dirty="0"/>
              <a:t>Coronation &amp; worship by foreign dignitaries</a:t>
            </a:r>
            <a:br>
              <a:rPr lang="en-US" sz="4000" b="1" dirty="0"/>
            </a:br>
            <a:r>
              <a:rPr lang="en-US" sz="4000" b="1" dirty="0"/>
              <a:t/>
            </a:r>
            <a:br>
              <a:rPr lang="en-US" sz="4000" b="1" dirty="0"/>
            </a:br>
            <a:r>
              <a:rPr lang="en-US" sz="4000" b="1" dirty="0"/>
              <a:t>Matthew 2:1-12</a:t>
            </a:r>
            <a:r>
              <a:rPr lang="en-US" sz="4400" dirty="0"/>
              <a:t/>
            </a:r>
            <a:br>
              <a:rPr lang="en-US" sz="4400" dirty="0"/>
            </a:br>
            <a:r>
              <a:rPr lang="en-US" sz="6600" dirty="0"/>
              <a:t/>
            </a:r>
            <a:br>
              <a:rPr lang="en-US" sz="6600" dirty="0"/>
            </a:br>
            <a:endParaRPr lang="en-US" sz="6000" dirty="0"/>
          </a:p>
        </p:txBody>
      </p:sp>
      <p:sp>
        <p:nvSpPr>
          <p:cNvPr id="3" name="Subtitle 2"/>
          <p:cNvSpPr>
            <a:spLocks noGrp="1"/>
          </p:cNvSpPr>
          <p:nvPr>
            <p:ph type="subTitle" idx="1"/>
          </p:nvPr>
        </p:nvSpPr>
        <p:spPr>
          <a:xfrm>
            <a:off x="936471" y="5279084"/>
            <a:ext cx="8825658" cy="861420"/>
          </a:xfrm>
        </p:spPr>
        <p:txBody>
          <a:bodyPr>
            <a:noAutofit/>
          </a:bodyPr>
          <a:lstStyle/>
          <a:p>
            <a:r>
              <a:rPr lang="en-US" sz="3600" b="1" dirty="0"/>
              <a:t>Pastor Sam Kim</a:t>
            </a:r>
          </a:p>
          <a:p>
            <a:r>
              <a:rPr lang="en-US" sz="3600" b="1" dirty="0"/>
              <a:t>December 26, 2021</a:t>
            </a:r>
          </a:p>
        </p:txBody>
      </p:sp>
    </p:spTree>
    <p:extLst>
      <p:ext uri="{BB962C8B-B14F-4D97-AF65-F5344CB8AC3E}">
        <p14:creationId xmlns:p14="http://schemas.microsoft.com/office/powerpoint/2010/main" val="111432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Roman Empire	68 BC – 476 AD</a:t>
            </a:r>
          </a:p>
        </p:txBody>
      </p:sp>
      <p:pic>
        <p:nvPicPr>
          <p:cNvPr id="4" name="Picture 3"/>
          <p:cNvPicPr>
            <a:picLocks noChangeAspect="1"/>
          </p:cNvPicPr>
          <p:nvPr/>
        </p:nvPicPr>
        <p:blipFill>
          <a:blip r:embed="rId2"/>
          <a:stretch>
            <a:fillRect/>
          </a:stretch>
        </p:blipFill>
        <p:spPr>
          <a:xfrm>
            <a:off x="790759" y="1476124"/>
            <a:ext cx="10374546" cy="4744202"/>
          </a:xfrm>
          <a:prstGeom prst="rect">
            <a:avLst/>
          </a:prstGeom>
        </p:spPr>
      </p:pic>
    </p:spTree>
    <p:extLst>
      <p:ext uri="{BB962C8B-B14F-4D97-AF65-F5344CB8AC3E}">
        <p14:creationId xmlns:p14="http://schemas.microsoft.com/office/powerpoint/2010/main" val="27201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Romans unable to conquer the Parthians</a:t>
            </a:r>
          </a:p>
        </p:txBody>
      </p:sp>
      <p:pic>
        <p:nvPicPr>
          <p:cNvPr id="4" name="Picture 3"/>
          <p:cNvPicPr>
            <a:picLocks noChangeAspect="1"/>
          </p:cNvPicPr>
          <p:nvPr/>
        </p:nvPicPr>
        <p:blipFill>
          <a:blip r:embed="rId2"/>
          <a:stretch>
            <a:fillRect/>
          </a:stretch>
        </p:blipFill>
        <p:spPr>
          <a:xfrm>
            <a:off x="646111" y="1479884"/>
            <a:ext cx="10398878" cy="4697714"/>
          </a:xfrm>
          <a:prstGeom prst="rect">
            <a:avLst/>
          </a:prstGeom>
        </p:spPr>
      </p:pic>
    </p:spTree>
    <p:extLst>
      <p:ext uri="{BB962C8B-B14F-4D97-AF65-F5344CB8AC3E}">
        <p14:creationId xmlns:p14="http://schemas.microsoft.com/office/powerpoint/2010/main" val="383739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wise men coming to Jerusalem</a:t>
            </a:r>
          </a:p>
        </p:txBody>
      </p:sp>
      <p:pic>
        <p:nvPicPr>
          <p:cNvPr id="4" name="Picture 3"/>
          <p:cNvPicPr>
            <a:picLocks noChangeAspect="1"/>
          </p:cNvPicPr>
          <p:nvPr/>
        </p:nvPicPr>
        <p:blipFill>
          <a:blip r:embed="rId2"/>
          <a:stretch>
            <a:fillRect/>
          </a:stretch>
        </p:blipFill>
        <p:spPr>
          <a:xfrm>
            <a:off x="891840" y="1469857"/>
            <a:ext cx="10297528" cy="4858753"/>
          </a:xfrm>
          <a:prstGeom prst="rect">
            <a:avLst/>
          </a:prstGeom>
        </p:spPr>
      </p:pic>
    </p:spTree>
    <p:extLst>
      <p:ext uri="{BB962C8B-B14F-4D97-AF65-F5344CB8AC3E}">
        <p14:creationId xmlns:p14="http://schemas.microsoft.com/office/powerpoint/2010/main" val="387843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27" y="0"/>
            <a:ext cx="9404723" cy="1400530"/>
          </a:xfrm>
        </p:spPr>
        <p:txBody>
          <a:bodyPr/>
          <a:lstStyle/>
          <a:p>
            <a:r>
              <a:rPr lang="en-US" sz="4000" dirty="0"/>
              <a:t>Outline of the passage</a:t>
            </a:r>
          </a:p>
        </p:txBody>
      </p:sp>
      <p:sp>
        <p:nvSpPr>
          <p:cNvPr id="3" name="Content Placeholder 2"/>
          <p:cNvSpPr>
            <a:spLocks noGrp="1"/>
          </p:cNvSpPr>
          <p:nvPr>
            <p:ph idx="1"/>
          </p:nvPr>
        </p:nvSpPr>
        <p:spPr>
          <a:xfrm>
            <a:off x="850648" y="1106905"/>
            <a:ext cx="10495130" cy="6136106"/>
          </a:xfrm>
        </p:spPr>
        <p:txBody>
          <a:bodyPr>
            <a:normAutofit fontScale="55000" lnSpcReduction="20000"/>
          </a:bodyPr>
          <a:lstStyle/>
          <a:p>
            <a:r>
              <a:rPr lang="en-US" dirty="0"/>
              <a:t>Arrival of the wise men looking for the new-born King of the Jews (vv. 1-2)</a:t>
            </a:r>
          </a:p>
          <a:p>
            <a:endParaRPr lang="en-US" dirty="0"/>
          </a:p>
          <a:p>
            <a:r>
              <a:rPr lang="en-US" dirty="0"/>
              <a:t>Herod was greatly troubled, disturbed, perplexed, agitated, stirred up; along with all of Jerusalem… but why? (v. 3)</a:t>
            </a:r>
          </a:p>
          <a:p>
            <a:endParaRPr lang="en-US" dirty="0"/>
          </a:p>
          <a:p>
            <a:r>
              <a:rPr lang="en-US" dirty="0"/>
              <a:t>Herod call the religious leaders to search the scriptures  (vv. 4)</a:t>
            </a:r>
          </a:p>
          <a:p>
            <a:endParaRPr lang="en-US" dirty="0"/>
          </a:p>
          <a:p>
            <a:r>
              <a:rPr lang="en-US" dirty="0"/>
              <a:t>Answer from the prophet Micah as to where the King was to be born (vv. 5-6)</a:t>
            </a:r>
          </a:p>
          <a:p>
            <a:endParaRPr lang="en-US" dirty="0"/>
          </a:p>
          <a:p>
            <a:r>
              <a:rPr lang="en-US" dirty="0"/>
              <a:t>Attempt of Herod to have the wise men report to him regarding the timing for the birth of Jesus (vv. 7-8)</a:t>
            </a:r>
          </a:p>
          <a:p>
            <a:endParaRPr lang="en-US" dirty="0"/>
          </a:p>
          <a:p>
            <a:r>
              <a:rPr lang="en-US" dirty="0"/>
              <a:t>Arrival of the wise men in Bethlehem where they worshipped the Child and presented their gifts (vv. 9-12)</a:t>
            </a:r>
          </a:p>
        </p:txBody>
      </p:sp>
    </p:spTree>
    <p:extLst>
      <p:ext uri="{BB962C8B-B14F-4D97-AF65-F5344CB8AC3E}">
        <p14:creationId xmlns:p14="http://schemas.microsoft.com/office/powerpoint/2010/main" val="118259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1771"/>
            <a:ext cx="9404723" cy="1400530"/>
          </a:xfrm>
        </p:spPr>
        <p:txBody>
          <a:bodyPr/>
          <a:lstStyle/>
          <a:p>
            <a:r>
              <a:rPr lang="en-US" sz="4000" dirty="0"/>
              <a:t>Matt. 2:1-12: Summary &amp; Application</a:t>
            </a:r>
          </a:p>
        </p:txBody>
      </p:sp>
      <p:sp>
        <p:nvSpPr>
          <p:cNvPr id="3" name="Content Placeholder 2"/>
          <p:cNvSpPr>
            <a:spLocks noGrp="1"/>
          </p:cNvSpPr>
          <p:nvPr>
            <p:ph idx="1"/>
          </p:nvPr>
        </p:nvSpPr>
        <p:spPr>
          <a:xfrm>
            <a:off x="1104293" y="854242"/>
            <a:ext cx="8946541" cy="5979696"/>
          </a:xfrm>
        </p:spPr>
        <p:txBody>
          <a:bodyPr>
            <a:normAutofit/>
          </a:bodyPr>
          <a:lstStyle/>
          <a:p>
            <a:r>
              <a:rPr lang="en-US" dirty="0"/>
              <a:t>Messianic Credential #3 – Coronation by foreign dignitaries</a:t>
            </a:r>
          </a:p>
          <a:p>
            <a:pPr lvl="1"/>
            <a:endParaRPr lang="en-US" dirty="0"/>
          </a:p>
          <a:p>
            <a:r>
              <a:rPr lang="en-US" dirty="0"/>
              <a:t>True belief of the Wise Men</a:t>
            </a:r>
          </a:p>
          <a:p>
            <a:pPr marL="457200" lvl="1" indent="0">
              <a:buNone/>
            </a:pPr>
            <a:endParaRPr lang="en-US" dirty="0"/>
          </a:p>
          <a:p>
            <a:r>
              <a:rPr lang="en-US" dirty="0"/>
              <a:t>What about us? </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68230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6000" b="1" dirty="0"/>
              <a:t>To God be the glory! </a:t>
            </a:r>
          </a:p>
        </p:txBody>
      </p:sp>
    </p:spTree>
    <p:extLst>
      <p:ext uri="{BB962C8B-B14F-4D97-AF65-F5344CB8AC3E}">
        <p14:creationId xmlns:p14="http://schemas.microsoft.com/office/powerpoint/2010/main" val="205777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429B1-A8A1-4151-BF9A-EE8FED5FD3EC}"/>
              </a:ext>
            </a:extLst>
          </p:cNvPr>
          <p:cNvSpPr>
            <a:spLocks noGrp="1"/>
          </p:cNvSpPr>
          <p:nvPr>
            <p:ph type="title"/>
          </p:nvPr>
        </p:nvSpPr>
        <p:spPr>
          <a:xfrm>
            <a:off x="1103312" y="195943"/>
            <a:ext cx="9404723" cy="1400530"/>
          </a:xfrm>
        </p:spPr>
        <p:txBody>
          <a:bodyPr/>
          <a:lstStyle/>
          <a:p>
            <a:r>
              <a:rPr lang="en-US" sz="4400" b="1" dirty="0"/>
              <a:t>Matthew 2:1-12</a:t>
            </a:r>
          </a:p>
        </p:txBody>
      </p:sp>
      <p:sp>
        <p:nvSpPr>
          <p:cNvPr id="3" name="Content Placeholder 2">
            <a:extLst>
              <a:ext uri="{FF2B5EF4-FFF2-40B4-BE49-F238E27FC236}">
                <a16:creationId xmlns:a16="http://schemas.microsoft.com/office/drawing/2014/main" xmlns="" id="{D1E2F40F-EDE5-4DC4-A511-4C48E777D837}"/>
              </a:ext>
            </a:extLst>
          </p:cNvPr>
          <p:cNvSpPr>
            <a:spLocks noGrp="1"/>
          </p:cNvSpPr>
          <p:nvPr>
            <p:ph idx="1"/>
          </p:nvPr>
        </p:nvSpPr>
        <p:spPr>
          <a:xfrm>
            <a:off x="585498" y="901767"/>
            <a:ext cx="10730466" cy="6074797"/>
          </a:xfrm>
        </p:spPr>
        <p:txBody>
          <a:bodyPr>
            <a:normAutofit fontScale="92500" lnSpcReduction="20000"/>
          </a:bodyPr>
          <a:lstStyle/>
          <a:p>
            <a:pPr marL="0" indent="0" algn="l">
              <a:buNone/>
            </a:pPr>
            <a:r>
              <a:rPr lang="en-US" sz="2400" b="0" i="0" dirty="0">
                <a:effectLst/>
                <a:latin typeface="system-ui"/>
              </a:rPr>
              <a:t>Now after Jesus was born in Bethlehem of Judea in the days of Herod the king, behold, wise men</a:t>
            </a:r>
            <a:r>
              <a:rPr lang="en-US" sz="2400" baseline="30000" dirty="0">
                <a:latin typeface="system-ui"/>
              </a:rPr>
              <a:t> </a:t>
            </a:r>
            <a:r>
              <a:rPr lang="en-US" sz="2400" b="0" i="0" dirty="0">
                <a:effectLst/>
                <a:latin typeface="system-ui"/>
              </a:rPr>
              <a:t>from the east came to Jerusalem, </a:t>
            </a:r>
            <a:r>
              <a:rPr lang="en-US" sz="2400" b="1" i="0" baseline="30000" dirty="0">
                <a:effectLst/>
                <a:latin typeface="system-ui"/>
              </a:rPr>
              <a:t>2 </a:t>
            </a:r>
            <a:r>
              <a:rPr lang="en-US" sz="2400" b="0" i="0" dirty="0">
                <a:effectLst/>
                <a:latin typeface="system-ui"/>
              </a:rPr>
              <a:t>saying, “Where is he who has been born king of the Jews? For we saw his star when it rose</a:t>
            </a:r>
            <a:r>
              <a:rPr lang="en-US" sz="2400" b="0" i="0" baseline="30000" dirty="0">
                <a:effectLst/>
                <a:latin typeface="system-ui"/>
              </a:rPr>
              <a:t>[</a:t>
            </a:r>
            <a:r>
              <a:rPr lang="en-US" sz="2400" b="0" i="0" baseline="30000" dirty="0">
                <a:effectLst/>
                <a:latin typeface="system-ui"/>
                <a:hlinkClick r:id="rId2" tooltip="See footnote b">
                  <a:extLst>
                    <a:ext uri="{A12FA001-AC4F-418D-AE19-62706E023703}">
                      <ahyp:hlinkClr xmlns:ahyp="http://schemas.microsoft.com/office/drawing/2018/hyperlinkcolor" xmlns="" val="tx"/>
                    </a:ext>
                  </a:extLst>
                </a:hlinkClick>
              </a:rPr>
              <a:t>b</a:t>
            </a:r>
            <a:r>
              <a:rPr lang="en-US" sz="2400" b="0" i="0" baseline="30000" dirty="0">
                <a:effectLst/>
                <a:latin typeface="system-ui"/>
              </a:rPr>
              <a:t>]</a:t>
            </a:r>
            <a:r>
              <a:rPr lang="en-US" sz="2400" b="0" i="0" dirty="0">
                <a:effectLst/>
                <a:latin typeface="system-ui"/>
              </a:rPr>
              <a:t> and have come to worship him.” </a:t>
            </a:r>
            <a:r>
              <a:rPr lang="en-US" sz="2400" b="1" i="0" baseline="30000" dirty="0">
                <a:effectLst/>
                <a:latin typeface="system-ui"/>
              </a:rPr>
              <a:t>3 </a:t>
            </a:r>
            <a:r>
              <a:rPr lang="en-US" sz="2400" b="0" i="0" dirty="0">
                <a:effectLst/>
                <a:latin typeface="system-ui"/>
              </a:rPr>
              <a:t>When Herod the king heard this, he was troubled, and all Jerusalem with him; </a:t>
            </a:r>
            <a:r>
              <a:rPr lang="en-US" sz="2400" b="1" i="0" baseline="30000" dirty="0">
                <a:effectLst/>
                <a:latin typeface="system-ui"/>
              </a:rPr>
              <a:t>4 </a:t>
            </a:r>
            <a:r>
              <a:rPr lang="en-US" sz="2400" b="0" i="0" dirty="0">
                <a:effectLst/>
                <a:latin typeface="system-ui"/>
              </a:rPr>
              <a:t>and assembling all the chief priests and scribes of the people, he inquired of them where the Christ was to be born. </a:t>
            </a:r>
            <a:r>
              <a:rPr lang="en-US" sz="2400" b="1" i="0" baseline="30000" dirty="0">
                <a:effectLst/>
                <a:latin typeface="system-ui"/>
              </a:rPr>
              <a:t>5 </a:t>
            </a:r>
            <a:r>
              <a:rPr lang="en-US" sz="2400" b="0" i="0" dirty="0">
                <a:effectLst/>
                <a:latin typeface="system-ui"/>
              </a:rPr>
              <a:t>They told him, “In Bethlehem of Judea, for so it is written by the prophet:</a:t>
            </a:r>
          </a:p>
          <a:p>
            <a:pPr marL="0" indent="0" algn="l">
              <a:buNone/>
            </a:pPr>
            <a:r>
              <a:rPr lang="en-US" sz="2400" b="1" i="0" baseline="30000" dirty="0">
                <a:effectLst/>
                <a:latin typeface="system-ui"/>
              </a:rPr>
              <a:t>6 </a:t>
            </a:r>
            <a:r>
              <a:rPr lang="en-US" sz="2400" b="0" i="0" dirty="0">
                <a:effectLst/>
                <a:latin typeface="system-ui"/>
              </a:rPr>
              <a:t>“‘And you, O Bethlehem, in the land of Judah, are by no means least among the rulers of </a:t>
            </a:r>
            <a:r>
              <a:rPr lang="en-US" sz="2400" b="0" i="0" dirty="0" err="1">
                <a:effectLst/>
                <a:latin typeface="system-ui"/>
              </a:rPr>
              <a:t>Judah;for</a:t>
            </a:r>
            <a:r>
              <a:rPr lang="en-US" sz="2400" b="0" i="0" dirty="0">
                <a:effectLst/>
                <a:latin typeface="system-ui"/>
              </a:rPr>
              <a:t> from you shall come a ruler who will shepherd my people Israel.’”</a:t>
            </a:r>
          </a:p>
          <a:p>
            <a:pPr marL="0" indent="0" algn="l">
              <a:buNone/>
            </a:pPr>
            <a:r>
              <a:rPr lang="en-US" sz="2400" b="1" i="0" baseline="30000" dirty="0">
                <a:effectLst/>
                <a:latin typeface="system-ui"/>
              </a:rPr>
              <a:t>7 </a:t>
            </a:r>
            <a:r>
              <a:rPr lang="en-US" sz="2400" b="0" i="0" dirty="0">
                <a:effectLst/>
                <a:latin typeface="system-ui"/>
              </a:rPr>
              <a:t>Then Herod summoned the wise men secretly and ascertained from them what time the star had appeared. </a:t>
            </a:r>
            <a:r>
              <a:rPr lang="en-US" sz="2400" b="1" i="0" baseline="30000" dirty="0">
                <a:effectLst/>
                <a:latin typeface="system-ui"/>
              </a:rPr>
              <a:t>8 </a:t>
            </a:r>
            <a:r>
              <a:rPr lang="en-US" sz="2400" b="0" i="0" dirty="0">
                <a:effectLst/>
                <a:latin typeface="system-ui"/>
              </a:rPr>
              <a:t>And he sent them to Bethlehem, saying, “Go and search diligently for the child, and when you have found him, bring me word, that I too may come and worship him.” </a:t>
            </a:r>
            <a:r>
              <a:rPr lang="en-US" sz="2400" b="1" i="0" baseline="30000" dirty="0">
                <a:effectLst/>
                <a:latin typeface="system-ui"/>
              </a:rPr>
              <a:t>9 </a:t>
            </a:r>
            <a:r>
              <a:rPr lang="en-US" sz="2400" b="0" i="0" dirty="0">
                <a:effectLst/>
                <a:latin typeface="system-ui"/>
              </a:rPr>
              <a:t>After listening to the king, they went on their way. And behold, the star that they had seen when it rose went before them until it came to rest over the place where the child was. </a:t>
            </a:r>
            <a:r>
              <a:rPr lang="en-US" sz="2400" b="1" i="0" baseline="30000" dirty="0">
                <a:effectLst/>
                <a:latin typeface="system-ui"/>
              </a:rPr>
              <a:t>10 </a:t>
            </a:r>
            <a:r>
              <a:rPr lang="en-US" sz="2400" b="0" i="0" dirty="0">
                <a:effectLst/>
                <a:latin typeface="system-ui"/>
              </a:rPr>
              <a:t>When they saw the star, they rejoiced exceedingly with great joy. </a:t>
            </a:r>
            <a:r>
              <a:rPr lang="en-US" sz="2400" b="1" i="0" baseline="30000" dirty="0">
                <a:effectLst/>
                <a:latin typeface="system-ui"/>
              </a:rPr>
              <a:t>11 </a:t>
            </a:r>
            <a:r>
              <a:rPr lang="en-US" sz="2400" b="0" i="0" dirty="0">
                <a:effectLst/>
                <a:latin typeface="system-ui"/>
              </a:rPr>
              <a:t>And going into the house, they saw the child with Mary his mother, and they fell down and worshiped him. Then, opening their treasures, they offered him gifts, gold and frankincense and myrrh. </a:t>
            </a:r>
            <a:r>
              <a:rPr lang="en-US" sz="2400" b="1" i="0" baseline="30000" dirty="0">
                <a:effectLst/>
                <a:latin typeface="system-ui"/>
              </a:rPr>
              <a:t>12 </a:t>
            </a:r>
            <a:r>
              <a:rPr lang="en-US" sz="2400" b="0" i="0" dirty="0">
                <a:effectLst/>
                <a:latin typeface="system-ui"/>
              </a:rPr>
              <a:t>And being warned in a dream not to return to Herod, they departed to their own country by another way.</a:t>
            </a:r>
          </a:p>
        </p:txBody>
      </p:sp>
    </p:spTree>
    <p:extLst>
      <p:ext uri="{BB962C8B-B14F-4D97-AF65-F5344CB8AC3E}">
        <p14:creationId xmlns:p14="http://schemas.microsoft.com/office/powerpoint/2010/main" val="2066112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Credential of Jesus to be Messiah</a:t>
            </a:r>
          </a:p>
        </p:txBody>
      </p:sp>
      <p:sp>
        <p:nvSpPr>
          <p:cNvPr id="3" name="Content Placeholder 2"/>
          <p:cNvSpPr>
            <a:spLocks noGrp="1"/>
          </p:cNvSpPr>
          <p:nvPr>
            <p:ph idx="1"/>
          </p:nvPr>
        </p:nvSpPr>
        <p:spPr>
          <a:xfrm>
            <a:off x="825388" y="2052918"/>
            <a:ext cx="10535830" cy="4744392"/>
          </a:xfrm>
        </p:spPr>
        <p:txBody>
          <a:bodyPr>
            <a:normAutofit/>
          </a:bodyPr>
          <a:lstStyle/>
          <a:p>
            <a:r>
              <a:rPr lang="en-US" sz="2200" dirty="0"/>
              <a:t>#1Royal Messianic line: Seed of Abraham and Son of David (Matt. 1:1-17)</a:t>
            </a:r>
          </a:p>
          <a:p>
            <a:endParaRPr lang="en-US" sz="2200" dirty="0"/>
          </a:p>
          <a:p>
            <a:r>
              <a:rPr lang="en-US" sz="2200" dirty="0"/>
              <a:t>#2 God Incarnate by the Holy Spirit (Virgin Birth) (1:18-25)</a:t>
            </a:r>
          </a:p>
          <a:p>
            <a:pPr marL="457200" lvl="1" indent="0">
              <a:buNone/>
            </a:pPr>
            <a:endParaRPr lang="en-US" sz="1900" dirty="0"/>
          </a:p>
          <a:p>
            <a:r>
              <a:rPr lang="en-US" sz="2800" b="1" dirty="0">
                <a:solidFill>
                  <a:srgbClr val="FFFF00"/>
                </a:solidFill>
              </a:rPr>
              <a:t>#3 Coronation &amp; worship by foreign dignitaries (2:1-12)</a:t>
            </a:r>
          </a:p>
          <a:p>
            <a:pPr marL="0" indent="0">
              <a:buNone/>
            </a:pPr>
            <a:endParaRPr lang="en-US" dirty="0"/>
          </a:p>
          <a:p>
            <a:endParaRPr lang="en-US" dirty="0"/>
          </a:p>
        </p:txBody>
      </p:sp>
    </p:spTree>
    <p:extLst>
      <p:ext uri="{BB962C8B-B14F-4D97-AF65-F5344CB8AC3E}">
        <p14:creationId xmlns:p14="http://schemas.microsoft.com/office/powerpoint/2010/main" val="1738878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F1D64-B9C8-4379-AACD-E6EDB6A033DD}"/>
              </a:ext>
            </a:extLst>
          </p:cNvPr>
          <p:cNvSpPr>
            <a:spLocks noGrp="1"/>
          </p:cNvSpPr>
          <p:nvPr>
            <p:ph type="title"/>
          </p:nvPr>
        </p:nvSpPr>
        <p:spPr/>
        <p:txBody>
          <a:bodyPr/>
          <a:lstStyle/>
          <a:p>
            <a:r>
              <a:rPr lang="en-US" sz="3600" dirty="0"/>
              <a:t>4 Great Empires prophesied by Daniel </a:t>
            </a:r>
          </a:p>
        </p:txBody>
      </p:sp>
      <p:sp>
        <p:nvSpPr>
          <p:cNvPr id="3" name="Content Placeholder 2">
            <a:extLst>
              <a:ext uri="{FF2B5EF4-FFF2-40B4-BE49-F238E27FC236}">
                <a16:creationId xmlns:a16="http://schemas.microsoft.com/office/drawing/2014/main" xmlns="" id="{4182A01D-3620-4AED-BF12-6FA200D43ED4}"/>
              </a:ext>
            </a:extLst>
          </p:cNvPr>
          <p:cNvSpPr>
            <a:spLocks noGrp="1"/>
          </p:cNvSpPr>
          <p:nvPr>
            <p:ph idx="1"/>
          </p:nvPr>
        </p:nvSpPr>
        <p:spPr>
          <a:xfrm>
            <a:off x="1103312" y="1427148"/>
            <a:ext cx="8946541" cy="4821251"/>
          </a:xfrm>
        </p:spPr>
        <p:txBody>
          <a:bodyPr>
            <a:normAutofit/>
          </a:bodyPr>
          <a:lstStyle/>
          <a:p>
            <a:r>
              <a:rPr lang="en-US" sz="3600" dirty="0"/>
              <a:t>Babylon – Head of fine gold</a:t>
            </a:r>
          </a:p>
          <a:p>
            <a:pPr marL="0" indent="0">
              <a:buNone/>
            </a:pPr>
            <a:r>
              <a:rPr lang="en-US" sz="3600" dirty="0"/>
              <a:t> </a:t>
            </a:r>
          </a:p>
          <a:p>
            <a:r>
              <a:rPr lang="en-US" sz="3600" dirty="0" err="1"/>
              <a:t>Medo</a:t>
            </a:r>
            <a:r>
              <a:rPr lang="en-US" sz="3600" dirty="0"/>
              <a:t>-Persia – Chest &amp; arms of silver</a:t>
            </a:r>
          </a:p>
          <a:p>
            <a:endParaRPr lang="en-US" sz="3600" dirty="0"/>
          </a:p>
          <a:p>
            <a:r>
              <a:rPr lang="en-US" sz="3600" dirty="0"/>
              <a:t>Greek – thighs of bronze</a:t>
            </a:r>
          </a:p>
          <a:p>
            <a:endParaRPr lang="en-US" sz="3600" dirty="0"/>
          </a:p>
          <a:p>
            <a:r>
              <a:rPr lang="en-US" sz="3600" dirty="0"/>
              <a:t>Roman – legs </a:t>
            </a:r>
            <a:r>
              <a:rPr lang="en-US" sz="3600"/>
              <a:t>of iron</a:t>
            </a:r>
            <a:endParaRPr lang="en-US" sz="3600" dirty="0"/>
          </a:p>
        </p:txBody>
      </p:sp>
    </p:spTree>
    <p:extLst>
      <p:ext uri="{BB962C8B-B14F-4D97-AF65-F5344CB8AC3E}">
        <p14:creationId xmlns:p14="http://schemas.microsoft.com/office/powerpoint/2010/main" val="267149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Babylonia Empire 	606-539 BC</a:t>
            </a:r>
          </a:p>
        </p:txBody>
      </p:sp>
      <p:pic>
        <p:nvPicPr>
          <p:cNvPr id="4" name="Picture 3"/>
          <p:cNvPicPr>
            <a:picLocks noChangeAspect="1"/>
          </p:cNvPicPr>
          <p:nvPr/>
        </p:nvPicPr>
        <p:blipFill>
          <a:blip r:embed="rId2"/>
          <a:stretch>
            <a:fillRect/>
          </a:stretch>
        </p:blipFill>
        <p:spPr>
          <a:xfrm>
            <a:off x="1124200" y="1508709"/>
            <a:ext cx="9613428" cy="4831933"/>
          </a:xfrm>
          <a:prstGeom prst="rect">
            <a:avLst/>
          </a:prstGeom>
        </p:spPr>
      </p:pic>
    </p:spTree>
    <p:extLst>
      <p:ext uri="{BB962C8B-B14F-4D97-AF65-F5344CB8AC3E}">
        <p14:creationId xmlns:p14="http://schemas.microsoft.com/office/powerpoint/2010/main" val="250616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52" y="333077"/>
            <a:ext cx="9674819" cy="1400530"/>
          </a:xfrm>
        </p:spPr>
        <p:txBody>
          <a:bodyPr/>
          <a:lstStyle/>
          <a:p>
            <a:r>
              <a:rPr lang="en-US" sz="4000" dirty="0"/>
              <a:t>The </a:t>
            </a:r>
            <a:r>
              <a:rPr lang="en-US" sz="4000" dirty="0" err="1"/>
              <a:t>Medo</a:t>
            </a:r>
            <a:r>
              <a:rPr lang="en-US" sz="4000" dirty="0"/>
              <a:t>-Persian Empire	539-332 BC</a:t>
            </a:r>
          </a:p>
        </p:txBody>
      </p:sp>
      <p:pic>
        <p:nvPicPr>
          <p:cNvPr id="4" name="Picture 3"/>
          <p:cNvPicPr>
            <a:picLocks noChangeAspect="1"/>
          </p:cNvPicPr>
          <p:nvPr/>
        </p:nvPicPr>
        <p:blipFill>
          <a:blip r:embed="rId2"/>
          <a:stretch>
            <a:fillRect/>
          </a:stretch>
        </p:blipFill>
        <p:spPr>
          <a:xfrm>
            <a:off x="992559" y="1306178"/>
            <a:ext cx="10116542" cy="5010401"/>
          </a:xfrm>
          <a:prstGeom prst="rect">
            <a:avLst/>
          </a:prstGeom>
        </p:spPr>
      </p:pic>
    </p:spTree>
    <p:extLst>
      <p:ext uri="{BB962C8B-B14F-4D97-AF65-F5344CB8AC3E}">
        <p14:creationId xmlns:p14="http://schemas.microsoft.com/office/powerpoint/2010/main" val="281796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Greek Empire		332-68 BC</a:t>
            </a:r>
          </a:p>
        </p:txBody>
      </p:sp>
      <p:pic>
        <p:nvPicPr>
          <p:cNvPr id="4" name="Picture 3"/>
          <p:cNvPicPr>
            <a:picLocks noChangeAspect="1"/>
          </p:cNvPicPr>
          <p:nvPr/>
        </p:nvPicPr>
        <p:blipFill>
          <a:blip r:embed="rId2"/>
          <a:stretch>
            <a:fillRect/>
          </a:stretch>
        </p:blipFill>
        <p:spPr>
          <a:xfrm>
            <a:off x="814572" y="1411955"/>
            <a:ext cx="10386828" cy="5117040"/>
          </a:xfrm>
          <a:prstGeom prst="rect">
            <a:avLst/>
          </a:prstGeom>
        </p:spPr>
      </p:pic>
    </p:spTree>
    <p:extLst>
      <p:ext uri="{BB962C8B-B14F-4D97-AF65-F5344CB8AC3E}">
        <p14:creationId xmlns:p14="http://schemas.microsoft.com/office/powerpoint/2010/main" val="159514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Greek Empire </a:t>
            </a:r>
            <a:br>
              <a:rPr lang="en-US" sz="3600" dirty="0"/>
            </a:br>
            <a:r>
              <a:rPr lang="en-US" sz="3600" dirty="0"/>
              <a:t>(after death of Alexander the Great)</a:t>
            </a:r>
          </a:p>
        </p:txBody>
      </p:sp>
      <p:pic>
        <p:nvPicPr>
          <p:cNvPr id="4" name="Picture 3"/>
          <p:cNvPicPr>
            <a:picLocks noChangeAspect="1"/>
          </p:cNvPicPr>
          <p:nvPr/>
        </p:nvPicPr>
        <p:blipFill>
          <a:blip r:embed="rId2"/>
          <a:stretch>
            <a:fillRect/>
          </a:stretch>
        </p:blipFill>
        <p:spPr>
          <a:xfrm>
            <a:off x="963984" y="1753852"/>
            <a:ext cx="10189290" cy="4505325"/>
          </a:xfrm>
          <a:prstGeom prst="rect">
            <a:avLst/>
          </a:prstGeom>
        </p:spPr>
      </p:pic>
    </p:spTree>
    <p:extLst>
      <p:ext uri="{BB962C8B-B14F-4D97-AF65-F5344CB8AC3E}">
        <p14:creationId xmlns:p14="http://schemas.microsoft.com/office/powerpoint/2010/main" val="49009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between Ptolemy &amp; </a:t>
            </a:r>
            <a:r>
              <a:rPr lang="en-US" dirty="0" err="1"/>
              <a:t>Seleucus</a:t>
            </a:r>
            <a:r>
              <a:rPr lang="en-US" dirty="0"/>
              <a:t/>
            </a:r>
            <a:br>
              <a:rPr lang="en-US" dirty="0"/>
            </a:br>
            <a:r>
              <a:rPr lang="en-US" dirty="0"/>
              <a:t>for supremacy (post Alexander)</a:t>
            </a:r>
          </a:p>
        </p:txBody>
      </p:sp>
      <p:pic>
        <p:nvPicPr>
          <p:cNvPr id="4" name="Picture 3"/>
          <p:cNvPicPr>
            <a:picLocks noChangeAspect="1"/>
          </p:cNvPicPr>
          <p:nvPr/>
        </p:nvPicPr>
        <p:blipFill>
          <a:blip r:embed="rId2"/>
          <a:stretch>
            <a:fillRect/>
          </a:stretch>
        </p:blipFill>
        <p:spPr>
          <a:xfrm>
            <a:off x="646111" y="1853248"/>
            <a:ext cx="10331154" cy="4505325"/>
          </a:xfrm>
          <a:prstGeom prst="rect">
            <a:avLst/>
          </a:prstGeom>
        </p:spPr>
      </p:pic>
    </p:spTree>
    <p:extLst>
      <p:ext uri="{BB962C8B-B14F-4D97-AF65-F5344CB8AC3E}">
        <p14:creationId xmlns:p14="http://schemas.microsoft.com/office/powerpoint/2010/main" val="3051934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9427</TotalTime>
  <Words>285</Words>
  <Application>Microsoft Office PowerPoint</Application>
  <PresentationFormat>Widescreen</PresentationFormat>
  <Paragraphs>52</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system-ui</vt:lpstr>
      <vt:lpstr>Wingdings 3</vt:lpstr>
      <vt:lpstr>Ion</vt:lpstr>
      <vt:lpstr>     Coronation &amp; worship by foreign dignitaries  Matthew 2:1-12  </vt:lpstr>
      <vt:lpstr>Matthew 2:1-12</vt:lpstr>
      <vt:lpstr>Summary of the Credential of Jesus to be Messiah</vt:lpstr>
      <vt:lpstr>4 Great Empires prophesied by Daniel </vt:lpstr>
      <vt:lpstr>The Babylonia Empire  606-539 BC</vt:lpstr>
      <vt:lpstr>The Medo-Persian Empire 539-332 BC</vt:lpstr>
      <vt:lpstr>The Greek Empire  332-68 BC</vt:lpstr>
      <vt:lpstr>Greek Empire  (after death of Alexander the Great)</vt:lpstr>
      <vt:lpstr>Battle between Ptolemy &amp; Seleucus for supremacy (post Alexander)</vt:lpstr>
      <vt:lpstr>The Roman Empire 68 BC – 476 AD</vt:lpstr>
      <vt:lpstr>Romans unable to conquer the Parthians</vt:lpstr>
      <vt:lpstr>The wise men coming to Jerusalem</vt:lpstr>
      <vt:lpstr>Outline of the passage</vt:lpstr>
      <vt:lpstr>Matt. 2:1-12: Summary &amp; Application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contrarian wisdom of God  Isaiah 55:8-9  </dc:title>
  <dc:creator>Samuel Kim</dc:creator>
  <cp:lastModifiedBy>Presenter</cp:lastModifiedBy>
  <cp:revision>26</cp:revision>
  <cp:lastPrinted>2021-12-03T05:25:22Z</cp:lastPrinted>
  <dcterms:created xsi:type="dcterms:W3CDTF">2021-11-19T21:57:39Z</dcterms:created>
  <dcterms:modified xsi:type="dcterms:W3CDTF">2021-12-26T17:51:08Z</dcterms:modified>
</cp:coreProperties>
</file>