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323" r:id="rId3"/>
    <p:sldId id="335" r:id="rId4"/>
    <p:sldId id="337" r:id="rId5"/>
    <p:sldId id="334" r:id="rId6"/>
    <p:sldId id="338" r:id="rId7"/>
    <p:sldId id="32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0" y="3175994"/>
            <a:ext cx="11855673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b="1" dirty="0"/>
              <a:t>What the Bible says about temptation?</a:t>
            </a:r>
            <a:br>
              <a:rPr lang="en-US" sz="4000" b="1" dirty="0"/>
            </a:br>
            <a:r>
              <a:rPr lang="en-US" sz="4000" b="1" dirty="0"/>
              <a:t>Part 1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James 1:2-4 &amp; 12-15</a:t>
            </a:r>
            <a:br>
              <a:rPr lang="en-US" sz="4400" dirty="0"/>
            </a:br>
            <a:br>
              <a:rPr lang="en-US" sz="6600" dirty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471" y="5279084"/>
            <a:ext cx="8825658" cy="861420"/>
          </a:xfrm>
        </p:spPr>
        <p:txBody>
          <a:bodyPr>
            <a:noAutofit/>
          </a:bodyPr>
          <a:lstStyle/>
          <a:p>
            <a:r>
              <a:rPr lang="en-US" sz="3600" b="1" dirty="0"/>
              <a:t>Pastor Sam Kim</a:t>
            </a:r>
          </a:p>
          <a:p>
            <a:r>
              <a:rPr lang="en-US" sz="3600" b="1" dirty="0"/>
              <a:t>February 6, 2022</a:t>
            </a:r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29B1-A8A1-4151-BF9A-EE8FED5F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767" y="0"/>
            <a:ext cx="9404723" cy="1400530"/>
          </a:xfrm>
        </p:spPr>
        <p:txBody>
          <a:bodyPr/>
          <a:lstStyle/>
          <a:p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2F40F-EDE5-4DC4-A511-4C48E777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17" y="846035"/>
            <a:ext cx="11955566" cy="6574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baseline="300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1500" baseline="30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Scripture Reading from </a:t>
            </a:r>
          </a:p>
          <a:p>
            <a:pPr marL="0" indent="0" algn="ctr">
              <a:buNone/>
            </a:pPr>
            <a:r>
              <a:rPr lang="en-US" sz="11500" i="0" baseline="30000" dirty="0">
                <a:latin typeface="Segoe UI" panose="020B0502040204020203" pitchFamily="34" charset="0"/>
              </a:rPr>
              <a:t>James 1:2-4 &amp; 12-15</a:t>
            </a:r>
          </a:p>
          <a:p>
            <a:pPr marL="0" indent="0" algn="ctr">
              <a:buNone/>
            </a:pPr>
            <a:r>
              <a:rPr lang="en-US" sz="11500" baseline="30000" dirty="0">
                <a:effectLst/>
                <a:latin typeface="Segoe UI" panose="020B0502040204020203" pitchFamily="34" charset="0"/>
              </a:rPr>
              <a:t>ESV</a:t>
            </a:r>
            <a:endParaRPr lang="en-US" sz="16600" i="0" dirty="0"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06611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D00657-1191-4CC2-B4CF-F64A1DB07B8E}"/>
              </a:ext>
            </a:extLst>
          </p:cNvPr>
          <p:cNvSpPr/>
          <p:nvPr/>
        </p:nvSpPr>
        <p:spPr>
          <a:xfrm>
            <a:off x="4590473" y="2226326"/>
            <a:ext cx="4765964" cy="20874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   </a:t>
            </a:r>
            <a:r>
              <a:rPr lang="en-US" sz="3600" b="1" dirty="0">
                <a:solidFill>
                  <a:srgbClr val="7030A0"/>
                </a:solidFill>
              </a:rPr>
              <a:t>Mind    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      +           Decisions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  Heart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966AD03-FF9C-4647-9CED-16CC3D53CAA5}"/>
              </a:ext>
            </a:extLst>
          </p:cNvPr>
          <p:cNvSpPr/>
          <p:nvPr/>
        </p:nvSpPr>
        <p:spPr>
          <a:xfrm>
            <a:off x="6474689" y="2570142"/>
            <a:ext cx="461819" cy="1394691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1454E-FB72-485E-A5E3-804437C5F86A}"/>
              </a:ext>
            </a:extLst>
          </p:cNvPr>
          <p:cNvSpPr txBox="1"/>
          <p:nvPr/>
        </p:nvSpPr>
        <p:spPr>
          <a:xfrm>
            <a:off x="399376" y="259721"/>
            <a:ext cx="10110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Sources of Thoughts…leading to 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C9CCE7-5EF2-4A13-8636-09E3FC727E41}"/>
              </a:ext>
            </a:extLst>
          </p:cNvPr>
          <p:cNvSpPr txBox="1"/>
          <p:nvPr/>
        </p:nvSpPr>
        <p:spPr>
          <a:xfrm>
            <a:off x="203200" y="6073016"/>
            <a:ext cx="11785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Thoughts 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 Actions  Habit  Character  Destiny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DCE4C-E0F4-435A-8274-3376A37574B5}"/>
              </a:ext>
            </a:extLst>
          </p:cNvPr>
          <p:cNvSpPr txBox="1"/>
          <p:nvPr/>
        </p:nvSpPr>
        <p:spPr>
          <a:xfrm>
            <a:off x="559035" y="1035052"/>
            <a:ext cx="294824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r>
              <a:rPr lang="en-US" dirty="0"/>
              <a:t>      </a:t>
            </a:r>
            <a:r>
              <a:rPr lang="en-US" b="1" dirty="0"/>
              <a:t>God</a:t>
            </a:r>
          </a:p>
          <a:p>
            <a:r>
              <a:rPr lang="en-US" b="1" dirty="0"/>
              <a:t>Spirit +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5E8EE-40AD-480D-ABB1-3AA8C5D5AFFC}"/>
              </a:ext>
            </a:extLst>
          </p:cNvPr>
          <p:cNvSpPr txBox="1"/>
          <p:nvPr/>
        </p:nvSpPr>
        <p:spPr>
          <a:xfrm>
            <a:off x="399376" y="2637593"/>
            <a:ext cx="317426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Other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D8957-B281-4DC4-81A2-6683520D0DA5}"/>
              </a:ext>
            </a:extLst>
          </p:cNvPr>
          <p:cNvSpPr txBox="1"/>
          <p:nvPr/>
        </p:nvSpPr>
        <p:spPr>
          <a:xfrm>
            <a:off x="1623451" y="4872288"/>
            <a:ext cx="2024913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Demons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FA593D-8B51-4707-85AB-DEA8B2F3D25F}"/>
              </a:ext>
            </a:extLst>
          </p:cNvPr>
          <p:cNvCxnSpPr/>
          <p:nvPr/>
        </p:nvCxnSpPr>
        <p:spPr>
          <a:xfrm>
            <a:off x="3648364" y="1182255"/>
            <a:ext cx="1431636" cy="886690"/>
          </a:xfrm>
          <a:prstGeom prst="straightConnector1">
            <a:avLst/>
          </a:prstGeom>
          <a:ln w="5715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AD9048-BC2F-4B36-8689-DC347A004E3F}"/>
              </a:ext>
            </a:extLst>
          </p:cNvPr>
          <p:cNvCxnSpPr/>
          <p:nvPr/>
        </p:nvCxnSpPr>
        <p:spPr>
          <a:xfrm>
            <a:off x="3782291" y="2853142"/>
            <a:ext cx="674254" cy="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433FEE-E837-4C41-B9FD-4461556A37B6}"/>
              </a:ext>
            </a:extLst>
          </p:cNvPr>
          <p:cNvCxnSpPr/>
          <p:nvPr/>
        </p:nvCxnSpPr>
        <p:spPr>
          <a:xfrm flipV="1">
            <a:off x="3759200" y="4562764"/>
            <a:ext cx="1394691" cy="632689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ABA68-9480-4118-977E-F3FBF9CB3CB8}"/>
              </a:ext>
            </a:extLst>
          </p:cNvPr>
          <p:cNvSpPr/>
          <p:nvPr/>
        </p:nvSpPr>
        <p:spPr>
          <a:xfrm>
            <a:off x="10012218" y="2770215"/>
            <a:ext cx="1976581" cy="1090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ACTIONS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B6A7C01-D1E7-4FB5-928C-15CE7F003C6D}"/>
              </a:ext>
            </a:extLst>
          </p:cNvPr>
          <p:cNvSpPr/>
          <p:nvPr/>
        </p:nvSpPr>
        <p:spPr>
          <a:xfrm>
            <a:off x="9430331" y="2618161"/>
            <a:ext cx="461819" cy="1394691"/>
          </a:xfrm>
          <a:prstGeom prst="rightBrace">
            <a:avLst>
              <a:gd name="adj1" fmla="val 8333"/>
              <a:gd name="adj2" fmla="val 49338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7EF430-B7B1-4DF2-AB98-56EED8CE21F1}"/>
              </a:ext>
            </a:extLst>
          </p:cNvPr>
          <p:cNvCxnSpPr/>
          <p:nvPr/>
        </p:nvCxnSpPr>
        <p:spPr>
          <a:xfrm>
            <a:off x="5153891" y="3029527"/>
            <a:ext cx="0" cy="4895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9D0824-A26F-4C5A-A882-D4B6C02190CC}"/>
              </a:ext>
            </a:extLst>
          </p:cNvPr>
          <p:cNvCxnSpPr>
            <a:cxnSpLocks/>
          </p:cNvCxnSpPr>
          <p:nvPr/>
        </p:nvCxnSpPr>
        <p:spPr>
          <a:xfrm rot="10800000">
            <a:off x="5964866" y="3006090"/>
            <a:ext cx="0" cy="4895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DCCEF60-2F9C-4544-94AE-92BE92BEC1F1}"/>
              </a:ext>
            </a:extLst>
          </p:cNvPr>
          <p:cNvSpPr txBox="1"/>
          <p:nvPr/>
        </p:nvSpPr>
        <p:spPr>
          <a:xfrm>
            <a:off x="57936" y="3582201"/>
            <a:ext cx="35157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Circumstances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F870F0-E045-47B8-9058-C0A658E3BC31}"/>
              </a:ext>
            </a:extLst>
          </p:cNvPr>
          <p:cNvCxnSpPr/>
          <p:nvPr/>
        </p:nvCxnSpPr>
        <p:spPr>
          <a:xfrm>
            <a:off x="3782291" y="3846052"/>
            <a:ext cx="674254" cy="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68A632-1973-4006-A158-FC4BC23B9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521" y="1297368"/>
            <a:ext cx="1162602" cy="6607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10F902-0BA8-4D39-BA8B-98B9C769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860" y="1065544"/>
            <a:ext cx="716873" cy="10528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7A7E82-5652-49F0-AAF8-2CCE21C6F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471" y="936880"/>
            <a:ext cx="2262717" cy="12609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36B4193-E570-48A3-8264-68197F9E1962}"/>
              </a:ext>
            </a:extLst>
          </p:cNvPr>
          <p:cNvSpPr txBox="1"/>
          <p:nvPr/>
        </p:nvSpPr>
        <p:spPr>
          <a:xfrm>
            <a:off x="5361656" y="4640564"/>
            <a:ext cx="508184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Health: Diet, Rest, Exercise…</a:t>
            </a:r>
          </a:p>
        </p:txBody>
      </p:sp>
    </p:spTree>
    <p:extLst>
      <p:ext uri="{BB962C8B-B14F-4D97-AF65-F5344CB8AC3E}">
        <p14:creationId xmlns:p14="http://schemas.microsoft.com/office/powerpoint/2010/main" val="2703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D00657-1191-4CC2-B4CF-F64A1DB07B8E}"/>
              </a:ext>
            </a:extLst>
          </p:cNvPr>
          <p:cNvSpPr/>
          <p:nvPr/>
        </p:nvSpPr>
        <p:spPr>
          <a:xfrm>
            <a:off x="4590473" y="2226326"/>
            <a:ext cx="4765964" cy="20874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   </a:t>
            </a:r>
            <a:r>
              <a:rPr lang="en-US" sz="3600" b="1" dirty="0">
                <a:solidFill>
                  <a:srgbClr val="FF0000"/>
                </a:solidFill>
              </a:rPr>
              <a:t>Mind</a:t>
            </a:r>
            <a:r>
              <a:rPr lang="en-US" sz="3600" b="1" dirty="0">
                <a:solidFill>
                  <a:srgbClr val="7030A0"/>
                </a:solidFill>
              </a:rPr>
              <a:t>     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                   </a:t>
            </a:r>
            <a:r>
              <a:rPr lang="en-US" sz="3600" b="1" dirty="0">
                <a:solidFill>
                  <a:srgbClr val="FF0000"/>
                </a:solidFill>
              </a:rPr>
              <a:t>Decisions</a:t>
            </a:r>
          </a:p>
          <a:p>
            <a:r>
              <a:rPr lang="en-US" sz="3600" b="1" dirty="0">
                <a:solidFill>
                  <a:srgbClr val="7030A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Heart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966AD03-FF9C-4647-9CED-16CC3D53CAA5}"/>
              </a:ext>
            </a:extLst>
          </p:cNvPr>
          <p:cNvSpPr/>
          <p:nvPr/>
        </p:nvSpPr>
        <p:spPr>
          <a:xfrm>
            <a:off x="6493161" y="2570142"/>
            <a:ext cx="461819" cy="1394691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1454E-FB72-485E-A5E3-804437C5F86A}"/>
              </a:ext>
            </a:extLst>
          </p:cNvPr>
          <p:cNvSpPr txBox="1"/>
          <p:nvPr/>
        </p:nvSpPr>
        <p:spPr>
          <a:xfrm>
            <a:off x="452693" y="74059"/>
            <a:ext cx="7435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The problem for man is… </a:t>
            </a:r>
            <a:r>
              <a:rPr lang="en-US" sz="4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SIN</a:t>
            </a:r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DCE4C-E0F4-435A-8274-3376A37574B5}"/>
              </a:ext>
            </a:extLst>
          </p:cNvPr>
          <p:cNvSpPr txBox="1"/>
          <p:nvPr/>
        </p:nvSpPr>
        <p:spPr>
          <a:xfrm>
            <a:off x="559035" y="1035052"/>
            <a:ext cx="294824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r>
              <a:rPr lang="en-US" dirty="0"/>
              <a:t>      </a:t>
            </a:r>
            <a:r>
              <a:rPr lang="en-US" b="1" dirty="0"/>
              <a:t>God</a:t>
            </a:r>
          </a:p>
          <a:p>
            <a:r>
              <a:rPr lang="en-US" b="1" dirty="0"/>
              <a:t>Spirit +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D8957-B281-4DC4-81A2-6683520D0DA5}"/>
              </a:ext>
            </a:extLst>
          </p:cNvPr>
          <p:cNvSpPr txBox="1"/>
          <p:nvPr/>
        </p:nvSpPr>
        <p:spPr>
          <a:xfrm>
            <a:off x="780631" y="4464018"/>
            <a:ext cx="2024913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Demons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FA593D-8B51-4707-85AB-DEA8B2F3D25F}"/>
              </a:ext>
            </a:extLst>
          </p:cNvPr>
          <p:cNvCxnSpPr/>
          <p:nvPr/>
        </p:nvCxnSpPr>
        <p:spPr>
          <a:xfrm>
            <a:off x="3648364" y="1182255"/>
            <a:ext cx="1431636" cy="886690"/>
          </a:xfrm>
          <a:prstGeom prst="straightConnector1">
            <a:avLst/>
          </a:prstGeom>
          <a:ln w="57150"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ABA68-9480-4118-977E-F3FBF9CB3CB8}"/>
              </a:ext>
            </a:extLst>
          </p:cNvPr>
          <p:cNvSpPr/>
          <p:nvPr/>
        </p:nvSpPr>
        <p:spPr>
          <a:xfrm>
            <a:off x="10012218" y="2770215"/>
            <a:ext cx="1976581" cy="1090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ACTIONS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7B6A7C01-D1E7-4FB5-928C-15CE7F003C6D}"/>
              </a:ext>
            </a:extLst>
          </p:cNvPr>
          <p:cNvSpPr/>
          <p:nvPr/>
        </p:nvSpPr>
        <p:spPr>
          <a:xfrm>
            <a:off x="9430331" y="2618161"/>
            <a:ext cx="461819" cy="1394691"/>
          </a:xfrm>
          <a:prstGeom prst="rightBrace">
            <a:avLst>
              <a:gd name="adj1" fmla="val 8333"/>
              <a:gd name="adj2" fmla="val 49338"/>
            </a:avLst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7EF430-B7B1-4DF2-AB98-56EED8CE21F1}"/>
              </a:ext>
            </a:extLst>
          </p:cNvPr>
          <p:cNvCxnSpPr/>
          <p:nvPr/>
        </p:nvCxnSpPr>
        <p:spPr>
          <a:xfrm>
            <a:off x="5006109" y="3027341"/>
            <a:ext cx="0" cy="4895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9D0824-A26F-4C5A-A882-D4B6C02190CC}"/>
              </a:ext>
            </a:extLst>
          </p:cNvPr>
          <p:cNvCxnSpPr>
            <a:cxnSpLocks/>
          </p:cNvCxnSpPr>
          <p:nvPr/>
        </p:nvCxnSpPr>
        <p:spPr>
          <a:xfrm rot="10800000">
            <a:off x="6094174" y="3022723"/>
            <a:ext cx="0" cy="48952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D696649-22A9-41FA-BEAE-A1F187D80514}"/>
              </a:ext>
            </a:extLst>
          </p:cNvPr>
          <p:cNvSpPr txBox="1"/>
          <p:nvPr/>
        </p:nvSpPr>
        <p:spPr>
          <a:xfrm>
            <a:off x="5080000" y="2965220"/>
            <a:ext cx="979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SIN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78B3E3-DE18-4E8D-8675-05753FA38002}"/>
              </a:ext>
            </a:extLst>
          </p:cNvPr>
          <p:cNvSpPr/>
          <p:nvPr/>
        </p:nvSpPr>
        <p:spPr>
          <a:xfrm>
            <a:off x="4211779" y="4396512"/>
            <a:ext cx="7947892" cy="2424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FF0000"/>
                </a:solidFill>
              </a:rPr>
              <a:t>Galatian 5:19-21 Works of the Flesh: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Sexual immorality, impurity, sensuality, </a:t>
            </a:r>
            <a:r>
              <a:rPr lang="en-US" sz="2600" dirty="0" err="1">
                <a:solidFill>
                  <a:srgbClr val="FF0000"/>
                </a:solidFill>
              </a:rPr>
              <a:t>isolatry</a:t>
            </a:r>
            <a:r>
              <a:rPr lang="en-US" sz="2600" dirty="0">
                <a:solidFill>
                  <a:srgbClr val="FF0000"/>
                </a:solidFill>
              </a:rPr>
              <a:t>, sorcery, enmity, strife, jealousy, fits of anger, rivalries, dissensions, divisions, envy, drunkenness, orgies, </a:t>
            </a:r>
            <a:r>
              <a:rPr lang="en-US" sz="2600" b="1" dirty="0">
                <a:solidFill>
                  <a:srgbClr val="FF0000"/>
                </a:solidFill>
              </a:rPr>
              <a:t>and things like these</a:t>
            </a:r>
            <a:r>
              <a:rPr lang="en-US" sz="2600" dirty="0">
                <a:solidFill>
                  <a:srgbClr val="FF0000"/>
                </a:solidFill>
              </a:rPr>
              <a:t>… </a:t>
            </a:r>
            <a:r>
              <a:rPr lang="en-US" sz="2600" b="1" dirty="0">
                <a:solidFill>
                  <a:srgbClr val="FF0000"/>
                </a:solidFill>
              </a:rPr>
              <a:t>those who do such things will not inherit the kingdom of God.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348603-6E91-4A6B-8906-75079C282849}"/>
              </a:ext>
            </a:extLst>
          </p:cNvPr>
          <p:cNvCxnSpPr/>
          <p:nvPr/>
        </p:nvCxnSpPr>
        <p:spPr>
          <a:xfrm flipV="1">
            <a:off x="3047998" y="4135379"/>
            <a:ext cx="1399309" cy="473440"/>
          </a:xfrm>
          <a:prstGeom prst="straightConnector1">
            <a:avLst/>
          </a:prstGeom>
          <a:ln w="57150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0C173EF-00B1-4913-9BEF-70137D1373A2}"/>
              </a:ext>
            </a:extLst>
          </p:cNvPr>
          <p:cNvSpPr txBox="1"/>
          <p:nvPr/>
        </p:nvSpPr>
        <p:spPr>
          <a:xfrm>
            <a:off x="399376" y="2591413"/>
            <a:ext cx="317426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Other People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37B0E1E-8692-4E8C-AA48-FB1FC97BF379}"/>
              </a:ext>
            </a:extLst>
          </p:cNvPr>
          <p:cNvCxnSpPr/>
          <p:nvPr/>
        </p:nvCxnSpPr>
        <p:spPr>
          <a:xfrm>
            <a:off x="3782291" y="2806962"/>
            <a:ext cx="674254" cy="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01F85B-0A0B-4C43-A11D-37A06663DEBF}"/>
              </a:ext>
            </a:extLst>
          </p:cNvPr>
          <p:cNvSpPr txBox="1"/>
          <p:nvPr/>
        </p:nvSpPr>
        <p:spPr>
          <a:xfrm>
            <a:off x="57936" y="3536021"/>
            <a:ext cx="35157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/>
            </a:lvl1pPr>
          </a:lstStyle>
          <a:p>
            <a:pPr algn="ctr"/>
            <a:r>
              <a:rPr lang="en-US" dirty="0">
                <a:solidFill>
                  <a:srgbClr val="FFFF00"/>
                </a:solidFill>
              </a:rPr>
              <a:t>Circumstances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3DCF98-4475-49CC-8A91-17ED13069117}"/>
              </a:ext>
            </a:extLst>
          </p:cNvPr>
          <p:cNvCxnSpPr/>
          <p:nvPr/>
        </p:nvCxnSpPr>
        <p:spPr>
          <a:xfrm>
            <a:off x="3782291" y="3799872"/>
            <a:ext cx="674254" cy="0"/>
          </a:xfrm>
          <a:prstGeom prst="straightConnector1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5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198D3-21A6-4C82-A3E0-0857D518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50" y="238342"/>
            <a:ext cx="9404723" cy="1400530"/>
          </a:xfrm>
        </p:spPr>
        <p:txBody>
          <a:bodyPr/>
          <a:lstStyle/>
          <a:p>
            <a:r>
              <a:rPr lang="en-US" sz="4400" dirty="0"/>
              <a:t>The nature of temptation</a:t>
            </a:r>
            <a:br>
              <a:rPr lang="en-US" sz="4000" dirty="0"/>
            </a:br>
            <a:r>
              <a:rPr lang="en-US" sz="4400" dirty="0"/>
              <a:t>James 1</a:t>
            </a:r>
            <a:br>
              <a:rPr lang="en-US" sz="4400" dirty="0"/>
            </a:br>
            <a:r>
              <a:rPr lang="en-US" sz="4400" dirty="0"/>
              <a:t>Pathway for sinful man…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B3F61-AC98-40B2-9FBA-8099C07DBDB4}"/>
              </a:ext>
            </a:extLst>
          </p:cNvPr>
          <p:cNvSpPr/>
          <p:nvPr/>
        </p:nvSpPr>
        <p:spPr>
          <a:xfrm>
            <a:off x="3341127" y="4437983"/>
            <a:ext cx="2011325" cy="867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Death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B1A001-7E3A-4B8E-93A1-D07031090E95}"/>
              </a:ext>
            </a:extLst>
          </p:cNvPr>
          <p:cNvSpPr/>
          <p:nvPr/>
        </p:nvSpPr>
        <p:spPr>
          <a:xfrm>
            <a:off x="4812145" y="3628036"/>
            <a:ext cx="1896756" cy="702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SIN(S)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5C6C6A-60EC-48CD-BADB-032106874356}"/>
              </a:ext>
            </a:extLst>
          </p:cNvPr>
          <p:cNvSpPr/>
          <p:nvPr/>
        </p:nvSpPr>
        <p:spPr>
          <a:xfrm>
            <a:off x="5911273" y="2713973"/>
            <a:ext cx="3213217" cy="8128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Lured and enticed by own desires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FEE86A-1AAB-45DC-AA6F-78919C8D4A5A}"/>
              </a:ext>
            </a:extLst>
          </p:cNvPr>
          <p:cNvCxnSpPr>
            <a:cxnSpLocks/>
          </p:cNvCxnSpPr>
          <p:nvPr/>
        </p:nvCxnSpPr>
        <p:spPr>
          <a:xfrm rot="10800000" flipV="1">
            <a:off x="4078935" y="3083813"/>
            <a:ext cx="6180033" cy="321724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D361F05-1A1A-4E4E-8DAA-987A68726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9" y="2668992"/>
            <a:ext cx="2915057" cy="1867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69C3DF-C585-4D70-A7F5-2958F5D63FD5}"/>
              </a:ext>
            </a:extLst>
          </p:cNvPr>
          <p:cNvSpPr txBox="1"/>
          <p:nvPr/>
        </p:nvSpPr>
        <p:spPr>
          <a:xfrm>
            <a:off x="634209" y="3212537"/>
            <a:ext cx="2310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God does not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Tempt to SIN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338D980-DFEF-45E7-9854-66996D79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0221"/>
            <a:ext cx="3843864" cy="132843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2EFEB53-73B6-4764-8D86-002DEA2BFED9}"/>
              </a:ext>
            </a:extLst>
          </p:cNvPr>
          <p:cNvSpPr/>
          <p:nvPr/>
        </p:nvSpPr>
        <p:spPr>
          <a:xfrm>
            <a:off x="9357037" y="1994417"/>
            <a:ext cx="2238998" cy="8676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Various Trials/tests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94E9A-7406-43B8-AF25-80FBF37CB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751" y="0"/>
            <a:ext cx="4416879" cy="1910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9379A0-1B1A-47D2-BEB7-F48DC57E0CDF}"/>
              </a:ext>
            </a:extLst>
          </p:cNvPr>
          <p:cNvSpPr txBox="1"/>
          <p:nvPr/>
        </p:nvSpPr>
        <p:spPr>
          <a:xfrm>
            <a:off x="8861069" y="3827568"/>
            <a:ext cx="3028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Futile in their thinking…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A7709-1F42-4121-9C8A-FB878959079C}"/>
              </a:ext>
            </a:extLst>
          </p:cNvPr>
          <p:cNvSpPr txBox="1"/>
          <p:nvPr/>
        </p:nvSpPr>
        <p:spPr>
          <a:xfrm>
            <a:off x="8070030" y="4237928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Foolish heart darkened…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B759A-AFBC-404D-A3E2-F58EFB7720C7}"/>
              </a:ext>
            </a:extLst>
          </p:cNvPr>
          <p:cNvSpPr txBox="1"/>
          <p:nvPr/>
        </p:nvSpPr>
        <p:spPr>
          <a:xfrm>
            <a:off x="5657529" y="4692437"/>
            <a:ext cx="6286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            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Therefore, God gave them up in in </a:t>
            </a:r>
          </a:p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        the lusts of their hearts to impurity, to the </a:t>
            </a:r>
          </a:p>
          <a:p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dishonoring of their bodies among themselves, because they exchanged the truth about God  for a lie and worshiped and served the creature rather than the Creator….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D2D153-7107-4C2F-B44E-BDC7F5ACA955}"/>
              </a:ext>
            </a:extLst>
          </p:cNvPr>
          <p:cNvSpPr txBox="1"/>
          <p:nvPr/>
        </p:nvSpPr>
        <p:spPr>
          <a:xfrm>
            <a:off x="9898685" y="3175846"/>
            <a:ext cx="2116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Romans 1</a:t>
            </a:r>
          </a:p>
        </p:txBody>
      </p:sp>
    </p:spTree>
    <p:extLst>
      <p:ext uri="{BB962C8B-B14F-4D97-AF65-F5344CB8AC3E}">
        <p14:creationId xmlns:p14="http://schemas.microsoft.com/office/powerpoint/2010/main" val="59199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612F-2686-4600-A1DF-9E0125165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53" y="358714"/>
            <a:ext cx="10314774" cy="1400530"/>
          </a:xfrm>
        </p:spPr>
        <p:txBody>
          <a:bodyPr/>
          <a:lstStyle/>
          <a:p>
            <a:r>
              <a:rPr lang="en-US" sz="4400" b="1" dirty="0"/>
              <a:t>God’s diagnosis… need a new heart!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3EAED-945B-4A02-ADBF-B4A7961E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44" y="1495514"/>
            <a:ext cx="11576703" cy="4684519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Jer. 17:9-10 </a:t>
            </a:r>
            <a:r>
              <a:rPr lang="en-US" dirty="0"/>
              <a:t>The heart is deceitful above all things and desperately wicked</a:t>
            </a:r>
          </a:p>
          <a:p>
            <a:r>
              <a:rPr lang="en-US" dirty="0"/>
              <a:t> </a:t>
            </a:r>
            <a:r>
              <a:rPr lang="en-US" b="1" dirty="0"/>
              <a:t>Jer. 31:31-34 </a:t>
            </a:r>
            <a:r>
              <a:rPr lang="en-US" dirty="0"/>
              <a:t>Imperative of a </a:t>
            </a:r>
            <a:r>
              <a:rPr lang="en-US" b="1" dirty="0"/>
              <a:t>New Covenant</a:t>
            </a:r>
          </a:p>
          <a:p>
            <a:r>
              <a:rPr lang="en-US" dirty="0"/>
              <a:t> </a:t>
            </a:r>
            <a:r>
              <a:rPr lang="en-US" b="1" dirty="0"/>
              <a:t>John 3:3-6 </a:t>
            </a:r>
            <a:r>
              <a:rPr lang="en-US" dirty="0"/>
              <a:t>Must be “</a:t>
            </a:r>
            <a:r>
              <a:rPr lang="en-US" b="1" dirty="0"/>
              <a:t>Born Again</a:t>
            </a:r>
            <a:r>
              <a:rPr lang="en-US" dirty="0"/>
              <a:t>”</a:t>
            </a:r>
          </a:p>
          <a:p>
            <a:r>
              <a:rPr lang="en-US" b="1" dirty="0"/>
              <a:t>1 Cor. 15:3-5 </a:t>
            </a:r>
            <a:r>
              <a:rPr lang="en-US" dirty="0"/>
              <a:t>- </a:t>
            </a:r>
            <a:r>
              <a:rPr lang="en-US" b="1" dirty="0"/>
              <a:t>The Gospel </a:t>
            </a:r>
          </a:p>
          <a:p>
            <a:r>
              <a:rPr lang="en-US" dirty="0"/>
              <a:t> </a:t>
            </a:r>
            <a:r>
              <a:rPr lang="en-US" b="1" dirty="0"/>
              <a:t>2 Cor. 5:17-21 </a:t>
            </a:r>
            <a:r>
              <a:rPr lang="en-US" dirty="0"/>
              <a:t>Must be a “</a:t>
            </a:r>
            <a:r>
              <a:rPr lang="en-US" b="1" dirty="0"/>
              <a:t>New Creation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1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13310</TotalTime>
  <Words>326</Words>
  <Application>Microsoft Office PowerPoint</Application>
  <PresentationFormat>Widescreen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Segoe UI</vt:lpstr>
      <vt:lpstr>system-ui</vt:lpstr>
      <vt:lpstr>Wingdings 3</vt:lpstr>
      <vt:lpstr>Ion</vt:lpstr>
      <vt:lpstr>         What the Bible says about temptation? Part 1  James 1:2-4 &amp; 12-15  </vt:lpstr>
      <vt:lpstr>PowerPoint Presentation</vt:lpstr>
      <vt:lpstr>PowerPoint Presentation</vt:lpstr>
      <vt:lpstr>PowerPoint Presentation</vt:lpstr>
      <vt:lpstr>The nature of temptation James 1 Pathway for sinful man…</vt:lpstr>
      <vt:lpstr>God’s diagnosis… need a new heart!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The contrarian wisdom of God  Isaiah 55:8-9  </dc:title>
  <dc:creator>Samuel Kim</dc:creator>
  <cp:lastModifiedBy>Samuel Kim</cp:lastModifiedBy>
  <cp:revision>41</cp:revision>
  <cp:lastPrinted>2021-12-03T05:25:22Z</cp:lastPrinted>
  <dcterms:created xsi:type="dcterms:W3CDTF">2021-11-19T21:57:39Z</dcterms:created>
  <dcterms:modified xsi:type="dcterms:W3CDTF">2022-02-06T08:13:37Z</dcterms:modified>
</cp:coreProperties>
</file>