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307" r:id="rId2"/>
    <p:sldId id="490" r:id="rId3"/>
    <p:sldId id="487" r:id="rId4"/>
    <p:sldId id="488" r:id="rId5"/>
    <p:sldId id="489" r:id="rId6"/>
    <p:sldId id="491" r:id="rId7"/>
    <p:sldId id="485" r:id="rId8"/>
    <p:sldId id="492" r:id="rId9"/>
    <p:sldId id="493" r:id="rId10"/>
    <p:sldId id="494" r:id="rId11"/>
    <p:sldId id="322" r:id="rId12"/>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71" autoAdjust="0"/>
    <p:restoredTop sz="94660"/>
  </p:normalViewPr>
  <p:slideViewPr>
    <p:cSldViewPr snapToGrid="0">
      <p:cViewPr varScale="1">
        <p:scale>
          <a:sx n="112" d="100"/>
          <a:sy n="112" d="100"/>
        </p:scale>
        <p:origin x="23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67E5A53-2486-4E3A-8424-3F8493DB3F12}" type="datetimeFigureOut">
              <a:rPr lang="en-US" smtClean="0"/>
              <a:t>4/9/2022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9F14B8F8-0443-4C6A-B857-2522630016E1}" type="slidenum">
              <a:rPr lang="en-US" smtClean="0"/>
              <a:t>‹#›</a:t>
            </a:fld>
            <a:endParaRPr lang="en-US"/>
          </a:p>
        </p:txBody>
      </p:sp>
    </p:spTree>
    <p:extLst>
      <p:ext uri="{BB962C8B-B14F-4D97-AF65-F5344CB8AC3E}">
        <p14:creationId xmlns:p14="http://schemas.microsoft.com/office/powerpoint/2010/main" val="35952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A8AF-46BA-495D-A6A9-C4E1AA5DC2E9}" type="slidenum">
              <a:rPr lang="en-US" smtClean="0"/>
              <a:t>1</a:t>
            </a:fld>
            <a:endParaRPr lang="en-US"/>
          </a:p>
        </p:txBody>
      </p:sp>
    </p:spTree>
    <p:extLst>
      <p:ext uri="{BB962C8B-B14F-4D97-AF65-F5344CB8AC3E}">
        <p14:creationId xmlns:p14="http://schemas.microsoft.com/office/powerpoint/2010/main" val="2216786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normAutofit/>
          </a:bodyPr>
          <a:lstStyle>
            <a:lvl1pPr marL="0" indent="0" algn="l">
              <a:buNone/>
              <a:defRPr sz="32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7" name="Picture 6">
            <a:extLst>
              <a:ext uri="{FF2B5EF4-FFF2-40B4-BE49-F238E27FC236}">
                <a16:creationId xmlns:a16="http://schemas.microsoft.com/office/drawing/2014/main" id="{FFF669CF-A615-4784-A56A-C13B5471DF34}"/>
              </a:ext>
            </a:extLst>
          </p:cNvPr>
          <p:cNvPicPr>
            <a:picLocks noChangeAspect="1"/>
          </p:cNvPicPr>
          <p:nvPr userDrawn="1"/>
        </p:nvPicPr>
        <p:blipFill>
          <a:blip r:embed="rId2"/>
          <a:stretch>
            <a:fillRect/>
          </a:stretch>
        </p:blipFill>
        <p:spPr>
          <a:xfrm>
            <a:off x="1154955" y="230952"/>
            <a:ext cx="3737594" cy="16649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tx1"/>
              </a:buClr>
              <a:defRPr sz="4000"/>
            </a:lvl1pPr>
            <a:lvl2pPr>
              <a:buClr>
                <a:schemeClr val="tx1"/>
              </a:buClr>
              <a:defRPr sz="3600"/>
            </a:lvl2pPr>
            <a:lvl3pPr>
              <a:buClr>
                <a:schemeClr val="tx1"/>
              </a:buClr>
              <a:defRPr sz="3200"/>
            </a:lvl3pPr>
            <a:lvl4pPr>
              <a:buClr>
                <a:schemeClr val="tx1"/>
              </a:buClr>
              <a:defRPr sz="2800"/>
            </a:lvl4pPr>
            <a:lvl5pPr>
              <a:buClr>
                <a:schemeClr val="tx1"/>
              </a:buCl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96027F-7875-4030-9381-8BD8C4F21935}"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a:buNone/>
              <a:defRPr sz="32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buClr>
                <a:schemeClr val="tx1"/>
              </a:buCl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buClr>
                <a:schemeClr val="tx1"/>
              </a:buCl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buClr>
                <a:schemeClr val="tx1"/>
              </a:buClr>
              <a:defRPr sz="2800">
                <a:solidFill>
                  <a:schemeClr val="tx1"/>
                </a:solidFill>
              </a:defRPr>
            </a:lvl1pPr>
            <a:lvl2pPr>
              <a:buClr>
                <a:schemeClr val="tx1"/>
              </a:buClr>
              <a:defRPr sz="24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buClr>
                <a:schemeClr val="tx1"/>
              </a:buClr>
              <a:defRPr sz="2800">
                <a:solidFill>
                  <a:schemeClr val="tx1"/>
                </a:solidFill>
              </a:defRPr>
            </a:lvl1pPr>
            <a:lvl2pPr>
              <a:buClr>
                <a:schemeClr val="tx1"/>
              </a:buClr>
              <a:defRPr sz="24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3" charset="2"/>
        <a:buChar char=""/>
        <a:defRPr sz="32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tx1"/>
        </a:buClr>
        <a:buSzPct val="80000"/>
        <a:buFont typeface="Wingdings 3" charset="2"/>
        <a:buChar char=""/>
        <a:defRPr sz="2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tx1"/>
        </a:buClr>
        <a:buSzPct val="80000"/>
        <a:buFont typeface="Wingdings 3" charset="2"/>
        <a:buChar char=""/>
        <a:defRPr sz="2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681" y="3469909"/>
            <a:ext cx="11449710" cy="3329581"/>
          </a:xfrm>
        </p:spPr>
        <p:txBody>
          <a:bodyPr/>
          <a:lstStyle/>
          <a:p>
            <a:br>
              <a:rPr lang="en-US" sz="4400" dirty="0"/>
            </a:br>
            <a:br>
              <a:rPr lang="en-US" sz="4000" dirty="0"/>
            </a:br>
            <a:r>
              <a:rPr lang="en-US" sz="1800" dirty="0"/>
              <a:t> </a:t>
            </a: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r>
              <a:rPr lang="en-US" sz="4400" b="1" dirty="0"/>
              <a:t>Matt 5: - Blessed are the meek…</a:t>
            </a:r>
            <a:br>
              <a:rPr lang="en-US" sz="4400" b="1" dirty="0"/>
            </a:br>
            <a:br>
              <a:rPr lang="en-US" sz="4400" b="1" dirty="0"/>
            </a:br>
            <a:br>
              <a:rPr lang="en-US" sz="4400" b="1" dirty="0"/>
            </a:br>
            <a:r>
              <a:rPr lang="en-US" sz="4000" b="1" dirty="0"/>
              <a:t>Pastor Sam</a:t>
            </a:r>
            <a:br>
              <a:rPr lang="en-US" sz="4000" b="1" dirty="0"/>
            </a:br>
            <a:r>
              <a:rPr lang="en-US" sz="4000" b="1" dirty="0"/>
              <a:t>April 10, 2022</a:t>
            </a:r>
            <a:endParaRPr lang="en-US" sz="6000" dirty="0"/>
          </a:p>
        </p:txBody>
      </p:sp>
    </p:spTree>
    <p:extLst>
      <p:ext uri="{BB962C8B-B14F-4D97-AF65-F5344CB8AC3E}">
        <p14:creationId xmlns:p14="http://schemas.microsoft.com/office/powerpoint/2010/main" val="111432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738C-876F-44EB-991C-20303C62F5A4}"/>
              </a:ext>
            </a:extLst>
          </p:cNvPr>
          <p:cNvSpPr>
            <a:spLocks noGrp="1"/>
          </p:cNvSpPr>
          <p:nvPr>
            <p:ph type="title"/>
          </p:nvPr>
        </p:nvSpPr>
        <p:spPr/>
        <p:txBody>
          <a:bodyPr/>
          <a:lstStyle/>
          <a:p>
            <a:r>
              <a:rPr lang="en-US" dirty="0"/>
              <a:t>Call to Action – 1 Peter 5:6-7</a:t>
            </a:r>
          </a:p>
        </p:txBody>
      </p:sp>
      <p:sp>
        <p:nvSpPr>
          <p:cNvPr id="3" name="Content Placeholder 2">
            <a:extLst>
              <a:ext uri="{FF2B5EF4-FFF2-40B4-BE49-F238E27FC236}">
                <a16:creationId xmlns:a16="http://schemas.microsoft.com/office/drawing/2014/main" id="{34342E22-2414-4BBE-9E2A-E7E0C8367A00}"/>
              </a:ext>
            </a:extLst>
          </p:cNvPr>
          <p:cNvSpPr>
            <a:spLocks noGrp="1"/>
          </p:cNvSpPr>
          <p:nvPr>
            <p:ph idx="1"/>
          </p:nvPr>
        </p:nvSpPr>
        <p:spPr/>
        <p:txBody>
          <a:bodyPr/>
          <a:lstStyle/>
          <a:p>
            <a:r>
              <a:rPr lang="en-US" dirty="0"/>
              <a:t> Humble ourselves…</a:t>
            </a:r>
          </a:p>
          <a:p>
            <a:r>
              <a:rPr lang="en-US" dirty="0"/>
              <a:t> Trust in God’s timing</a:t>
            </a:r>
          </a:p>
          <a:p>
            <a:r>
              <a:rPr lang="en-US" dirty="0"/>
              <a:t> Cast all our anxieties on Him</a:t>
            </a:r>
          </a:p>
          <a:p>
            <a:r>
              <a:rPr lang="en-US" dirty="0"/>
              <a:t> Remember that he cares for us</a:t>
            </a:r>
          </a:p>
        </p:txBody>
      </p:sp>
    </p:spTree>
    <p:extLst>
      <p:ext uri="{BB962C8B-B14F-4D97-AF65-F5344CB8AC3E}">
        <p14:creationId xmlns:p14="http://schemas.microsoft.com/office/powerpoint/2010/main" val="119248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6000" b="1" dirty="0"/>
              <a:t>To God be the glory! </a:t>
            </a:r>
          </a:p>
        </p:txBody>
      </p:sp>
    </p:spTree>
    <p:extLst>
      <p:ext uri="{BB962C8B-B14F-4D97-AF65-F5344CB8AC3E}">
        <p14:creationId xmlns:p14="http://schemas.microsoft.com/office/powerpoint/2010/main" val="205777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6DC3-BE69-4258-9E81-3BFE979742D2}"/>
              </a:ext>
            </a:extLst>
          </p:cNvPr>
          <p:cNvSpPr>
            <a:spLocks noGrp="1"/>
          </p:cNvSpPr>
          <p:nvPr>
            <p:ph type="title"/>
          </p:nvPr>
        </p:nvSpPr>
        <p:spPr/>
        <p:txBody>
          <a:bodyPr/>
          <a:lstStyle/>
          <a:p>
            <a:r>
              <a:rPr lang="en-US" sz="5400" dirty="0"/>
              <a:t>SCRIPTURE READING</a:t>
            </a:r>
          </a:p>
        </p:txBody>
      </p:sp>
      <p:sp>
        <p:nvSpPr>
          <p:cNvPr id="3" name="Content Placeholder 2">
            <a:extLst>
              <a:ext uri="{FF2B5EF4-FFF2-40B4-BE49-F238E27FC236}">
                <a16:creationId xmlns:a16="http://schemas.microsoft.com/office/drawing/2014/main" id="{BB67015A-5C6E-40B9-99F6-3A21FDE9A310}"/>
              </a:ext>
            </a:extLst>
          </p:cNvPr>
          <p:cNvSpPr>
            <a:spLocks noGrp="1"/>
          </p:cNvSpPr>
          <p:nvPr>
            <p:ph idx="1"/>
          </p:nvPr>
        </p:nvSpPr>
        <p:spPr>
          <a:xfrm>
            <a:off x="1103312" y="2052918"/>
            <a:ext cx="10036542" cy="4195481"/>
          </a:xfrm>
        </p:spPr>
        <p:txBody>
          <a:bodyPr/>
          <a:lstStyle/>
          <a:p>
            <a:pPr marL="0" indent="0">
              <a:buNone/>
            </a:pPr>
            <a:endParaRPr lang="en-US" dirty="0"/>
          </a:p>
          <a:p>
            <a:pPr marL="0" indent="0" algn="ctr">
              <a:buNone/>
            </a:pPr>
            <a:r>
              <a:rPr lang="en-US" sz="8000" dirty="0"/>
              <a:t>Matthew 5:1-12</a:t>
            </a:r>
          </a:p>
        </p:txBody>
      </p:sp>
    </p:spTree>
    <p:extLst>
      <p:ext uri="{BB962C8B-B14F-4D97-AF65-F5344CB8AC3E}">
        <p14:creationId xmlns:p14="http://schemas.microsoft.com/office/powerpoint/2010/main" val="269060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4B0A63-1463-4215-B64B-9C58B4E7135E}"/>
              </a:ext>
            </a:extLst>
          </p:cNvPr>
          <p:cNvPicPr>
            <a:picLocks noChangeAspect="1"/>
          </p:cNvPicPr>
          <p:nvPr/>
        </p:nvPicPr>
        <p:blipFill>
          <a:blip r:embed="rId2"/>
          <a:stretch>
            <a:fillRect/>
          </a:stretch>
        </p:blipFill>
        <p:spPr>
          <a:xfrm>
            <a:off x="0" y="19438"/>
            <a:ext cx="12192000" cy="7155085"/>
          </a:xfrm>
          <a:prstGeom prst="rect">
            <a:avLst/>
          </a:prstGeom>
        </p:spPr>
      </p:pic>
      <p:sp>
        <p:nvSpPr>
          <p:cNvPr id="2" name="Title 1">
            <a:extLst>
              <a:ext uri="{FF2B5EF4-FFF2-40B4-BE49-F238E27FC236}">
                <a16:creationId xmlns:a16="http://schemas.microsoft.com/office/drawing/2014/main" id="{2AE67F1D-492B-4D56-88A6-3C6E7D92CB10}"/>
              </a:ext>
            </a:extLst>
          </p:cNvPr>
          <p:cNvSpPr>
            <a:spLocks noGrp="1"/>
          </p:cNvSpPr>
          <p:nvPr>
            <p:ph type="title"/>
          </p:nvPr>
        </p:nvSpPr>
        <p:spPr>
          <a:xfrm>
            <a:off x="5210238" y="6172199"/>
            <a:ext cx="6981762" cy="861646"/>
          </a:xfrm>
          <a:solidFill>
            <a:srgbClr val="FFFF00"/>
          </a:solidFill>
        </p:spPr>
        <p:txBody>
          <a:bodyPr/>
          <a:lstStyle/>
          <a:p>
            <a:r>
              <a:rPr lang="en-US" b="1" dirty="0">
                <a:solidFill>
                  <a:srgbClr val="92D050"/>
                </a:solidFill>
              </a:rPr>
              <a:t>Today is PALM SUNDAY…..</a:t>
            </a:r>
          </a:p>
        </p:txBody>
      </p:sp>
    </p:spTree>
    <p:extLst>
      <p:ext uri="{BB962C8B-B14F-4D97-AF65-F5344CB8AC3E}">
        <p14:creationId xmlns:p14="http://schemas.microsoft.com/office/powerpoint/2010/main" val="227229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E420-982D-40BA-87CA-D48335C88300}"/>
              </a:ext>
            </a:extLst>
          </p:cNvPr>
          <p:cNvSpPr>
            <a:spLocks noGrp="1"/>
          </p:cNvSpPr>
          <p:nvPr>
            <p:ph type="title"/>
          </p:nvPr>
        </p:nvSpPr>
        <p:spPr/>
        <p:txBody>
          <a:bodyPr/>
          <a:lstStyle/>
          <a:p>
            <a:r>
              <a:rPr lang="en-US" sz="5400" b="1" dirty="0">
                <a:solidFill>
                  <a:schemeClr val="tx1"/>
                </a:solidFill>
                <a:latin typeface="Roboto" panose="02000000000000000000" pitchFamily="2" charset="0"/>
                <a:cs typeface="Times New Roman" panose="02020603050405020304" pitchFamily="18" charset="0"/>
              </a:rPr>
              <a:t>Hebrews 12:2</a:t>
            </a:r>
          </a:p>
        </p:txBody>
      </p:sp>
      <p:sp>
        <p:nvSpPr>
          <p:cNvPr id="3" name="Content Placeholder 2">
            <a:extLst>
              <a:ext uri="{FF2B5EF4-FFF2-40B4-BE49-F238E27FC236}">
                <a16:creationId xmlns:a16="http://schemas.microsoft.com/office/drawing/2014/main" id="{F2229E4A-7102-4F23-BDD2-883DB13B48AB}"/>
              </a:ext>
            </a:extLst>
          </p:cNvPr>
          <p:cNvSpPr>
            <a:spLocks noGrp="1"/>
          </p:cNvSpPr>
          <p:nvPr>
            <p:ph idx="1"/>
          </p:nvPr>
        </p:nvSpPr>
        <p:spPr>
          <a:xfrm>
            <a:off x="1820679" y="1747740"/>
            <a:ext cx="8550642" cy="4195481"/>
          </a:xfrm>
        </p:spPr>
        <p:txBody>
          <a:bodyPr>
            <a:normAutofit/>
          </a:bodyPr>
          <a:lstStyle/>
          <a:p>
            <a:pPr marL="0" indent="0">
              <a:buNone/>
            </a:pPr>
            <a:r>
              <a:rPr lang="en-US" sz="4400" dirty="0">
                <a:effectLst/>
                <a:latin typeface="Segoe UI" panose="020B0502040204020203" pitchFamily="34" charset="0"/>
                <a:ea typeface="Calibri" panose="020F0502020204030204" pitchFamily="34" charset="0"/>
              </a:rPr>
              <a:t>“</a:t>
            </a:r>
            <a:r>
              <a:rPr lang="en-US" sz="4400" b="1" dirty="0">
                <a:effectLst/>
                <a:latin typeface="Roboto" panose="02000000000000000000" pitchFamily="2" charset="0"/>
                <a:ea typeface="Calibri" panose="020F0502020204030204" pitchFamily="34" charset="0"/>
                <a:cs typeface="Times New Roman" panose="02020603050405020304" pitchFamily="18" charset="0"/>
              </a:rPr>
              <a:t>Let us fix our eyes on Jesus,   the author and perfecter of our faith, who for the joy set before Him endured the cross, scorning its shame, and sat down at the right hand of the throne of God</a:t>
            </a:r>
            <a:r>
              <a:rPr lang="en-US" sz="4400" dirty="0">
                <a:effectLst/>
                <a:latin typeface="Roboto" panose="02000000000000000000" pitchFamily="2" charset="0"/>
                <a:ea typeface="Calibri" panose="020F0502020204030204" pitchFamily="34" charset="0"/>
                <a:cs typeface="Times New Roman" panose="02020603050405020304" pitchFamily="18" charset="0"/>
              </a:rPr>
              <a:t>.</a:t>
            </a:r>
            <a:r>
              <a:rPr lang="en-US" sz="4400" dirty="0">
                <a:effectLst/>
              </a:rPr>
              <a:t>”</a:t>
            </a:r>
            <a:endParaRPr lang="en-US" sz="4400" dirty="0"/>
          </a:p>
        </p:txBody>
      </p:sp>
    </p:spTree>
    <p:extLst>
      <p:ext uri="{BB962C8B-B14F-4D97-AF65-F5344CB8AC3E}">
        <p14:creationId xmlns:p14="http://schemas.microsoft.com/office/powerpoint/2010/main" val="267589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685E7-D738-4B49-BD05-44A345E6E65F}"/>
              </a:ext>
            </a:extLst>
          </p:cNvPr>
          <p:cNvSpPr>
            <a:spLocks noGrp="1"/>
          </p:cNvSpPr>
          <p:nvPr>
            <p:ph idx="1"/>
          </p:nvPr>
        </p:nvSpPr>
        <p:spPr>
          <a:xfrm>
            <a:off x="864030" y="497081"/>
            <a:ext cx="9348195" cy="5863838"/>
          </a:xfrm>
        </p:spPr>
        <p:txBody>
          <a:bodyPr>
            <a:normAutofit lnSpcReduction="10000"/>
          </a:bodyPr>
          <a:lstStyle/>
          <a:p>
            <a:pPr marL="0" indent="0">
              <a:buNone/>
            </a:pPr>
            <a:r>
              <a:rPr lang="en-US" sz="4400" b="1" dirty="0"/>
              <a:t>Review:  </a:t>
            </a:r>
          </a:p>
          <a:p>
            <a:pPr marL="0" marR="0">
              <a:lnSpc>
                <a:spcPct val="107000"/>
              </a:lnSpc>
              <a:spcBef>
                <a:spcPts val="0"/>
              </a:spcBef>
              <a:spcAft>
                <a:spcPts val="0"/>
              </a:spcAft>
            </a:pPr>
            <a:r>
              <a:rPr lang="en-US" sz="4400" b="1" dirty="0">
                <a:effectLst/>
                <a:latin typeface="Segoe UI" panose="020B0502040204020203" pitchFamily="34" charset="0"/>
                <a:ea typeface="Calibri" panose="020F0502020204030204" pitchFamily="34" charset="0"/>
                <a:cs typeface="Times New Roman" panose="02020603050405020304" pitchFamily="18" charset="0"/>
              </a:rPr>
              <a:t> Blessed are the poor in spirit  </a:t>
            </a:r>
          </a:p>
          <a:p>
            <a:pPr marL="0" marR="0" indent="0">
              <a:lnSpc>
                <a:spcPct val="107000"/>
              </a:lnSpc>
              <a:spcBef>
                <a:spcPts val="0"/>
              </a:spcBef>
              <a:spcAft>
                <a:spcPts val="0"/>
              </a:spcAft>
              <a:buNone/>
            </a:pPr>
            <a:r>
              <a:rPr lang="en-US" sz="4400" b="1" dirty="0">
                <a:latin typeface="Segoe UI" panose="020B0502040204020203" pitchFamily="34" charset="0"/>
                <a:ea typeface="Calibri" panose="020F0502020204030204" pitchFamily="34" charset="0"/>
                <a:cs typeface="Times New Roman" panose="02020603050405020304" pitchFamily="18" charset="0"/>
              </a:rPr>
              <a:t>    </a:t>
            </a:r>
            <a:r>
              <a:rPr lang="en-US" sz="4400" b="1" dirty="0">
                <a:effectLst/>
                <a:latin typeface="Segoe UI" panose="020B0502040204020203" pitchFamily="34" charset="0"/>
                <a:ea typeface="Calibri" panose="020F0502020204030204" pitchFamily="34" charset="0"/>
                <a:cs typeface="Times New Roman" panose="02020603050405020304" pitchFamily="18" charset="0"/>
              </a:rPr>
              <a:t>for theirs is the Kingdom of God</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4400" b="1" dirty="0">
                <a:effectLst/>
                <a:latin typeface="Segoe UI" panose="020B0502040204020203" pitchFamily="34" charset="0"/>
                <a:ea typeface="Calibri" panose="020F0502020204030204" pitchFamily="34" charset="0"/>
                <a:cs typeface="Times New Roman" panose="02020603050405020304" pitchFamily="18" charset="0"/>
              </a:rPr>
              <a:t> Blessed are those who mourn         </a:t>
            </a:r>
          </a:p>
          <a:p>
            <a:pPr marL="0" indent="0">
              <a:lnSpc>
                <a:spcPct val="107000"/>
              </a:lnSpc>
              <a:spcBef>
                <a:spcPts val="0"/>
              </a:spcBef>
              <a:buNone/>
            </a:pPr>
            <a:r>
              <a:rPr lang="en-US" sz="4400" b="1" dirty="0">
                <a:effectLst/>
                <a:latin typeface="Segoe UI" panose="020B0502040204020203" pitchFamily="34" charset="0"/>
                <a:ea typeface="Calibri" panose="020F0502020204030204" pitchFamily="34" charset="0"/>
                <a:cs typeface="Times New Roman" panose="02020603050405020304" pitchFamily="18" charset="0"/>
              </a:rPr>
              <a:t>    for they will be comforted.</a:t>
            </a:r>
          </a:p>
          <a:p>
            <a:pPr>
              <a:lnSpc>
                <a:spcPct val="107000"/>
              </a:lnSpc>
              <a:spcBef>
                <a:spcPts val="0"/>
              </a:spcBef>
            </a:pPr>
            <a:endParaRPr lang="en-US" sz="1800" b="1" dirty="0">
              <a:latin typeface="Segoe UI" panose="020B0502040204020203"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4400" b="1" dirty="0">
                <a:effectLst/>
                <a:latin typeface="Segoe UI" panose="020B0502040204020203" pitchFamily="34" charset="0"/>
                <a:ea typeface="Calibri" panose="020F0502020204030204" pitchFamily="34" charset="0"/>
                <a:cs typeface="Times New Roman" panose="02020603050405020304" pitchFamily="18" charset="0"/>
              </a:rPr>
              <a:t>Today:  </a:t>
            </a:r>
          </a:p>
          <a:p>
            <a:pPr marL="0" indent="0">
              <a:lnSpc>
                <a:spcPct val="107000"/>
              </a:lnSpc>
              <a:spcBef>
                <a:spcPts val="0"/>
              </a:spcBef>
              <a:buNone/>
            </a:pPr>
            <a:r>
              <a:rPr lang="en-US" sz="4400" b="1" dirty="0">
                <a:effectLst/>
                <a:latin typeface="Segoe UI" panose="020B0502040204020203" pitchFamily="34" charset="0"/>
                <a:ea typeface="Calibri" panose="020F0502020204030204" pitchFamily="34" charset="0"/>
                <a:cs typeface="Times New Roman" panose="02020603050405020304" pitchFamily="18" charset="0"/>
              </a:rPr>
              <a:t>Blessed are the meek for           they will inherit the earth.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435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9A21-AFFA-488C-8225-C24FA9D097A2}"/>
              </a:ext>
            </a:extLst>
          </p:cNvPr>
          <p:cNvSpPr>
            <a:spLocks noGrp="1"/>
          </p:cNvSpPr>
          <p:nvPr>
            <p:ph type="title"/>
          </p:nvPr>
        </p:nvSpPr>
        <p:spPr/>
        <p:txBody>
          <a:bodyPr/>
          <a:lstStyle/>
          <a:p>
            <a:r>
              <a:rPr lang="en-US" b="1" dirty="0"/>
              <a:t>Biblical “Meekness”</a:t>
            </a:r>
          </a:p>
        </p:txBody>
      </p:sp>
      <p:sp>
        <p:nvSpPr>
          <p:cNvPr id="3" name="Content Placeholder 2">
            <a:extLst>
              <a:ext uri="{FF2B5EF4-FFF2-40B4-BE49-F238E27FC236}">
                <a16:creationId xmlns:a16="http://schemas.microsoft.com/office/drawing/2014/main" id="{3AE89F40-A063-43CB-82A7-2BB14F151C25}"/>
              </a:ext>
            </a:extLst>
          </p:cNvPr>
          <p:cNvSpPr>
            <a:spLocks noGrp="1"/>
          </p:cNvSpPr>
          <p:nvPr>
            <p:ph idx="1"/>
          </p:nvPr>
        </p:nvSpPr>
        <p:spPr>
          <a:xfrm>
            <a:off x="846938" y="1651265"/>
            <a:ext cx="10929167" cy="4195481"/>
          </a:xfrm>
        </p:spPr>
        <p:txBody>
          <a:bodyPr>
            <a:normAutofit lnSpcReduction="10000"/>
          </a:bodyPr>
          <a:lstStyle/>
          <a:p>
            <a:pPr marL="0" indent="0">
              <a:buNone/>
            </a:pPr>
            <a:r>
              <a:rPr lang="en-US" b="1" dirty="0"/>
              <a:t>“Meek” </a:t>
            </a:r>
            <a:r>
              <a:rPr lang="en-US" b="1" dirty="0">
                <a:sym typeface="Wingdings" panose="05000000000000000000" pitchFamily="2" charset="2"/>
              </a:rPr>
              <a:t> </a:t>
            </a:r>
            <a:r>
              <a:rPr lang="en-US" b="1" i="1" dirty="0"/>
              <a:t>Greek</a:t>
            </a:r>
            <a:r>
              <a:rPr lang="en-US" b="1" dirty="0"/>
              <a:t> “</a:t>
            </a:r>
            <a:r>
              <a:rPr lang="en-US" b="1" i="1" dirty="0"/>
              <a:t>Paos</a:t>
            </a:r>
            <a:r>
              <a:rPr lang="en-US" b="1" dirty="0"/>
              <a:t>” or “</a:t>
            </a:r>
            <a:r>
              <a:rPr lang="en-US" b="1" i="1" dirty="0" err="1"/>
              <a:t>Prau’us</a:t>
            </a:r>
            <a:r>
              <a:rPr lang="en-US" b="1" dirty="0"/>
              <a:t>”</a:t>
            </a:r>
          </a:p>
          <a:p>
            <a:pPr marL="0" indent="0">
              <a:buNone/>
            </a:pPr>
            <a:endParaRPr lang="en-US" b="1" dirty="0"/>
          </a:p>
          <a:p>
            <a:pPr marL="0" indent="0">
              <a:buNone/>
            </a:pPr>
            <a:r>
              <a:rPr lang="en-US" b="1" dirty="0"/>
              <a:t>Negative example: King Saul</a:t>
            </a:r>
          </a:p>
          <a:p>
            <a:pPr marL="0" indent="0">
              <a:buNone/>
            </a:pPr>
            <a:endParaRPr lang="en-US" b="1" dirty="0"/>
          </a:p>
          <a:p>
            <a:pPr marL="0" indent="0">
              <a:buNone/>
            </a:pPr>
            <a:r>
              <a:rPr lang="en-US" b="1" dirty="0"/>
              <a:t>English synonyms: “Kind-hearted”, “sweet-spirited”, “self-controlled”, “patient”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91144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853C-8577-4126-B926-F5F09D19F0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940107-69CF-4F81-AA16-52051398549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7E881D3-B3B1-4865-966D-ED3E0E535D2D}"/>
              </a:ext>
            </a:extLst>
          </p:cNvPr>
          <p:cNvPicPr>
            <a:picLocks noChangeAspect="1"/>
          </p:cNvPicPr>
          <p:nvPr/>
        </p:nvPicPr>
        <p:blipFill>
          <a:blip r:embed="rId2"/>
          <a:stretch>
            <a:fillRect/>
          </a:stretch>
        </p:blipFill>
        <p:spPr>
          <a:xfrm>
            <a:off x="-888016" y="-8713"/>
            <a:ext cx="14414090" cy="6866713"/>
          </a:xfrm>
          <a:prstGeom prst="rect">
            <a:avLst/>
          </a:prstGeom>
        </p:spPr>
      </p:pic>
      <p:sp>
        <p:nvSpPr>
          <p:cNvPr id="8" name="TextBox 7">
            <a:extLst>
              <a:ext uri="{FF2B5EF4-FFF2-40B4-BE49-F238E27FC236}">
                <a16:creationId xmlns:a16="http://schemas.microsoft.com/office/drawing/2014/main" id="{93FB957E-912E-4D9D-BF1A-4E67084D528C}"/>
              </a:ext>
            </a:extLst>
          </p:cNvPr>
          <p:cNvSpPr txBox="1"/>
          <p:nvPr/>
        </p:nvSpPr>
        <p:spPr>
          <a:xfrm>
            <a:off x="7663695" y="452718"/>
            <a:ext cx="3921266" cy="1938992"/>
          </a:xfrm>
          <a:prstGeom prst="rect">
            <a:avLst/>
          </a:prstGeom>
          <a:noFill/>
        </p:spPr>
        <p:txBody>
          <a:bodyPr wrap="none" rtlCol="0">
            <a:spAutoFit/>
          </a:bodyPr>
          <a:lstStyle/>
          <a:p>
            <a:pPr algn="ctr"/>
            <a:r>
              <a:rPr lang="en-US" sz="4000" dirty="0"/>
              <a:t>Meekness =</a:t>
            </a:r>
          </a:p>
          <a:p>
            <a:pPr algn="ctr"/>
            <a:r>
              <a:rPr lang="en-US" sz="4000" dirty="0"/>
              <a:t>“Power under </a:t>
            </a:r>
          </a:p>
          <a:p>
            <a:pPr algn="ctr"/>
            <a:r>
              <a:rPr lang="en-US" sz="4000" dirty="0"/>
              <a:t>God’s Control”</a:t>
            </a:r>
          </a:p>
        </p:txBody>
      </p:sp>
    </p:spTree>
    <p:extLst>
      <p:ext uri="{BB962C8B-B14F-4D97-AF65-F5344CB8AC3E}">
        <p14:creationId xmlns:p14="http://schemas.microsoft.com/office/powerpoint/2010/main" val="151329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9DAD-8674-4077-8404-BDDD2C632E73}"/>
              </a:ext>
            </a:extLst>
          </p:cNvPr>
          <p:cNvSpPr>
            <a:spLocks noGrp="1"/>
          </p:cNvSpPr>
          <p:nvPr>
            <p:ph type="title"/>
          </p:nvPr>
        </p:nvSpPr>
        <p:spPr/>
        <p:txBody>
          <a:bodyPr/>
          <a:lstStyle/>
          <a:p>
            <a:r>
              <a:rPr lang="en-US" b="1" dirty="0"/>
              <a:t>Biblical Examples of Meekness…</a:t>
            </a:r>
          </a:p>
        </p:txBody>
      </p:sp>
      <p:sp>
        <p:nvSpPr>
          <p:cNvPr id="3" name="Content Placeholder 2">
            <a:extLst>
              <a:ext uri="{FF2B5EF4-FFF2-40B4-BE49-F238E27FC236}">
                <a16:creationId xmlns:a16="http://schemas.microsoft.com/office/drawing/2014/main" id="{2DF09CDC-8652-4409-B1F9-6EB526252358}"/>
              </a:ext>
            </a:extLst>
          </p:cNvPr>
          <p:cNvSpPr>
            <a:spLocks noGrp="1"/>
          </p:cNvSpPr>
          <p:nvPr>
            <p:ph idx="1"/>
          </p:nvPr>
        </p:nvSpPr>
        <p:spPr>
          <a:xfrm>
            <a:off x="915304" y="1779452"/>
            <a:ext cx="10142953" cy="4195481"/>
          </a:xfrm>
        </p:spPr>
        <p:txBody>
          <a:bodyPr>
            <a:normAutofit lnSpcReduction="10000"/>
          </a:bodyPr>
          <a:lstStyle/>
          <a:p>
            <a:r>
              <a:rPr lang="en-US" dirty="0"/>
              <a:t> Abraham &amp; Lot (Gen. 13)</a:t>
            </a:r>
          </a:p>
          <a:p>
            <a:endParaRPr lang="en-US" dirty="0"/>
          </a:p>
          <a:p>
            <a:r>
              <a:rPr lang="en-US" dirty="0"/>
              <a:t> David sparing Saul (1 Sam. 24 &amp; 26)</a:t>
            </a:r>
          </a:p>
          <a:p>
            <a:endParaRPr lang="en-US" dirty="0"/>
          </a:p>
          <a:p>
            <a:r>
              <a:rPr lang="en-US" dirty="0"/>
              <a:t> Shadrach, Meshach, &amp; Abednego   </a:t>
            </a:r>
          </a:p>
          <a:p>
            <a:pPr marL="0" indent="0">
              <a:buNone/>
            </a:pPr>
            <a:r>
              <a:rPr lang="en-US" dirty="0"/>
              <a:t>   (Dan. 3)</a:t>
            </a:r>
          </a:p>
        </p:txBody>
      </p:sp>
    </p:spTree>
    <p:extLst>
      <p:ext uri="{BB962C8B-B14F-4D97-AF65-F5344CB8AC3E}">
        <p14:creationId xmlns:p14="http://schemas.microsoft.com/office/powerpoint/2010/main" val="167611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D4D6-78F3-454B-B0D8-2B60FE3F8023}"/>
              </a:ext>
            </a:extLst>
          </p:cNvPr>
          <p:cNvSpPr>
            <a:spLocks noGrp="1"/>
          </p:cNvSpPr>
          <p:nvPr>
            <p:ph type="title"/>
          </p:nvPr>
        </p:nvSpPr>
        <p:spPr/>
        <p:txBody>
          <a:bodyPr/>
          <a:lstStyle/>
          <a:p>
            <a:r>
              <a:rPr lang="en-US" b="1" dirty="0"/>
              <a:t>God’s reward - Inheritance</a:t>
            </a:r>
          </a:p>
        </p:txBody>
      </p:sp>
      <p:sp>
        <p:nvSpPr>
          <p:cNvPr id="3" name="Content Placeholder 2">
            <a:extLst>
              <a:ext uri="{FF2B5EF4-FFF2-40B4-BE49-F238E27FC236}">
                <a16:creationId xmlns:a16="http://schemas.microsoft.com/office/drawing/2014/main" id="{397317B8-6F18-4A7E-A714-8789CAB0DBAA}"/>
              </a:ext>
            </a:extLst>
          </p:cNvPr>
          <p:cNvSpPr>
            <a:spLocks noGrp="1"/>
          </p:cNvSpPr>
          <p:nvPr>
            <p:ph idx="1"/>
          </p:nvPr>
        </p:nvSpPr>
        <p:spPr>
          <a:xfrm>
            <a:off x="488015" y="2010189"/>
            <a:ext cx="10706976" cy="4195481"/>
          </a:xfrm>
        </p:spPr>
        <p:txBody>
          <a:bodyPr>
            <a:normAutofit/>
          </a:bodyPr>
          <a:lstStyle/>
          <a:p>
            <a:r>
              <a:rPr lang="en-US" dirty="0"/>
              <a:t> For the Faithful/Meek (Hebrews 11:13-14)</a:t>
            </a:r>
          </a:p>
          <a:p>
            <a:endParaRPr lang="en-US" dirty="0"/>
          </a:p>
          <a:p>
            <a:r>
              <a:rPr lang="en-US" dirty="0"/>
              <a:t> Jesus preparing a place (John 14:1-3)</a:t>
            </a:r>
          </a:p>
          <a:p>
            <a:endParaRPr lang="en-US" dirty="0"/>
          </a:p>
          <a:p>
            <a:pPr marL="0" indent="0">
              <a:buNone/>
            </a:pPr>
            <a:endParaRPr lang="en-US" dirty="0"/>
          </a:p>
        </p:txBody>
      </p:sp>
    </p:spTree>
    <p:extLst>
      <p:ext uri="{BB962C8B-B14F-4D97-AF65-F5344CB8AC3E}">
        <p14:creationId xmlns:p14="http://schemas.microsoft.com/office/powerpoint/2010/main" val="1957757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4862</TotalTime>
  <Words>276</Words>
  <Application>Microsoft Office PowerPoint</Application>
  <PresentationFormat>Widescreen</PresentationFormat>
  <Paragraphs>46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Roboto</vt:lpstr>
      <vt:lpstr>Segoe UI</vt:lpstr>
      <vt:lpstr>Wingdings 3</vt:lpstr>
      <vt:lpstr>Ion</vt:lpstr>
      <vt:lpstr>              Matt 5: - Blessed are the meek…   Pastor Sam April 10, 2022</vt:lpstr>
      <vt:lpstr>SCRIPTURE READING</vt:lpstr>
      <vt:lpstr>Today is PALM SUNDAY…..</vt:lpstr>
      <vt:lpstr>Hebrews 12:2</vt:lpstr>
      <vt:lpstr>PowerPoint Presentation</vt:lpstr>
      <vt:lpstr>Biblical “Meekness”</vt:lpstr>
      <vt:lpstr>PowerPoint Presentation</vt:lpstr>
      <vt:lpstr>Biblical Examples of Meekness…</vt:lpstr>
      <vt:lpstr>God’s reward - Inheritance</vt:lpstr>
      <vt:lpstr>Call to Action – 1 Peter 5:6-7</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contrarian wisdom of God  Isaiah 55:8-9</dc:title>
  <dc:creator>Samuel Kim</dc:creator>
  <cp:lastModifiedBy>Samuel Kim</cp:lastModifiedBy>
  <cp:revision>44</cp:revision>
  <cp:lastPrinted>2022-03-03T21:21:50Z</cp:lastPrinted>
  <dcterms:created xsi:type="dcterms:W3CDTF">2021-11-19T21:57:39Z</dcterms:created>
  <dcterms:modified xsi:type="dcterms:W3CDTF">2022-04-10T05:13:57Z</dcterms:modified>
</cp:coreProperties>
</file>