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307" r:id="rId2"/>
    <p:sldId id="499" r:id="rId3"/>
    <p:sldId id="354" r:id="rId4"/>
    <p:sldId id="491" r:id="rId5"/>
    <p:sldId id="347" r:id="rId6"/>
    <p:sldId id="350" r:id="rId7"/>
    <p:sldId id="500" r:id="rId8"/>
    <p:sldId id="501" r:id="rId9"/>
    <p:sldId id="322" r:id="rId10"/>
  </p:sldIdLst>
  <p:sldSz cx="12192000" cy="6858000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71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3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867E5A53-2486-4E3A-8424-3F8493DB3F12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9F14B8F8-0443-4C6A-B857-25226300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9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A8AF-46BA-495D-A6A9-C4E1AA5DC2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86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F669CF-A615-4784-A56A-C13B5471DF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955" y="230952"/>
            <a:ext cx="3737594" cy="1664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6/3/2022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6/3/2022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 sz="4000"/>
            </a:lvl1pPr>
            <a:lvl2pPr>
              <a:buClr>
                <a:schemeClr val="tx1"/>
              </a:buClr>
              <a:defRPr sz="3600"/>
            </a:lvl2pPr>
            <a:lvl3pPr>
              <a:buClr>
                <a:schemeClr val="tx1"/>
              </a:buClr>
              <a:defRPr sz="3200"/>
            </a:lvl3pPr>
            <a:lvl4pPr>
              <a:buClr>
                <a:schemeClr val="tx1"/>
              </a:buClr>
              <a:defRPr sz="2800"/>
            </a:lvl4pPr>
            <a:lvl5pPr>
              <a:buClr>
                <a:schemeClr val="tx1"/>
              </a:buCl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6/3/2022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6/3/2022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6/3/2022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681" y="3469909"/>
            <a:ext cx="11449710" cy="3329581"/>
          </a:xfrm>
        </p:spPr>
        <p:txBody>
          <a:bodyPr/>
          <a:lstStyle/>
          <a:p>
            <a:br>
              <a:rPr lang="en-US" sz="4400" dirty="0"/>
            </a:br>
            <a:br>
              <a:rPr lang="en-US" sz="4000" dirty="0"/>
            </a:br>
            <a:r>
              <a:rPr lang="en-US" sz="1800" dirty="0"/>
              <a:t> 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4400" b="1" dirty="0"/>
              <a:t>Matt 5:13-16 The impact of kingdom people in the world</a:t>
            </a:r>
            <a:br>
              <a:rPr lang="en-US" sz="4400" b="1" dirty="0"/>
            </a:br>
            <a:br>
              <a:rPr lang="en-US" sz="4400" b="1" dirty="0"/>
            </a:br>
            <a:br>
              <a:rPr lang="en-US" sz="4400" b="1" dirty="0"/>
            </a:br>
            <a:r>
              <a:rPr lang="en-US" sz="4000" b="1" dirty="0"/>
              <a:t>Pastor Sam</a:t>
            </a:r>
            <a:br>
              <a:rPr lang="en-US" sz="4000" b="1" dirty="0"/>
            </a:br>
            <a:r>
              <a:rPr lang="en-US" sz="4000" b="1" dirty="0"/>
              <a:t>June 5, 2022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14326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>
            <a:extLst>
              <a:ext uri="{FF2B5EF4-FFF2-40B4-BE49-F238E27FC236}">
                <a16:creationId xmlns:a16="http://schemas.microsoft.com/office/drawing/2014/main" id="{32454A55-8D0E-4288-BA8C-0F28467A2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2716DD-F5F3-430D-BFCF-5E702467F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b="1"/>
              <a:t>Scripture Reading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BF945A-4452-4881-AF25-582DE1943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7BF02DAB-EEF0-487F-A106-B70843EA6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FECBB-AA81-4985-9C05-58FD5E565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48281"/>
            <a:ext cx="5122606" cy="36586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The Beatitudes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Matthew 5:13-14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FA416A-02F5-4763-B73B-06432EE51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916" y="3220819"/>
            <a:ext cx="5451627" cy="23169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49190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short cut study method?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015" y="1357287"/>
            <a:ext cx="4261900" cy="5327376"/>
          </a:xfrm>
        </p:spPr>
      </p:pic>
    </p:spTree>
    <p:extLst>
      <p:ext uri="{BB962C8B-B14F-4D97-AF65-F5344CB8AC3E}">
        <p14:creationId xmlns:p14="http://schemas.microsoft.com/office/powerpoint/2010/main" val="3757429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1752A4A4-64E4-F649-AB05-1A2AC224B763}"/>
              </a:ext>
            </a:extLst>
          </p:cNvPr>
          <p:cNvSpPr/>
          <p:nvPr/>
        </p:nvSpPr>
        <p:spPr>
          <a:xfrm rot="10800000">
            <a:off x="11985" y="3001489"/>
            <a:ext cx="12188283" cy="3870668"/>
          </a:xfrm>
          <a:custGeom>
            <a:avLst/>
            <a:gdLst>
              <a:gd name="connsiteX0" fmla="*/ 0 w 12232888"/>
              <a:gd name="connsiteY0" fmla="*/ 0 h 5486400"/>
              <a:gd name="connsiteX1" fmla="*/ 12232888 w 12232888"/>
              <a:gd name="connsiteY1" fmla="*/ 22302 h 5486400"/>
              <a:gd name="connsiteX2" fmla="*/ 12188283 w 12232888"/>
              <a:gd name="connsiteY2" fmla="*/ 1929161 h 5486400"/>
              <a:gd name="connsiteX3" fmla="*/ 11151 w 12232888"/>
              <a:gd name="connsiteY3" fmla="*/ 5486400 h 5486400"/>
              <a:gd name="connsiteX4" fmla="*/ 0 w 12232888"/>
              <a:gd name="connsiteY4" fmla="*/ 0 h 5486400"/>
              <a:gd name="connsiteX0" fmla="*/ 0 w 12188283"/>
              <a:gd name="connsiteY0" fmla="*/ 0 h 5486400"/>
              <a:gd name="connsiteX1" fmla="*/ 12188283 w 12188283"/>
              <a:gd name="connsiteY1" fmla="*/ 22302 h 5486400"/>
              <a:gd name="connsiteX2" fmla="*/ 12188283 w 12188283"/>
              <a:gd name="connsiteY2" fmla="*/ 1929161 h 5486400"/>
              <a:gd name="connsiteX3" fmla="*/ 11151 w 12188283"/>
              <a:gd name="connsiteY3" fmla="*/ 5486400 h 5486400"/>
              <a:gd name="connsiteX4" fmla="*/ 0 w 12188283"/>
              <a:gd name="connsiteY4" fmla="*/ 0 h 5486400"/>
              <a:gd name="connsiteX0" fmla="*/ 0 w 12188283"/>
              <a:gd name="connsiteY0" fmla="*/ 0 h 4336911"/>
              <a:gd name="connsiteX1" fmla="*/ 12188283 w 12188283"/>
              <a:gd name="connsiteY1" fmla="*/ 22302 h 4336911"/>
              <a:gd name="connsiteX2" fmla="*/ 12188283 w 12188283"/>
              <a:gd name="connsiteY2" fmla="*/ 1929161 h 4336911"/>
              <a:gd name="connsiteX3" fmla="*/ 0 w 12188283"/>
              <a:gd name="connsiteY3" fmla="*/ 4336911 h 4336911"/>
              <a:gd name="connsiteX4" fmla="*/ 0 w 12188283"/>
              <a:gd name="connsiteY4" fmla="*/ 0 h 4336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8283" h="4336911">
                <a:moveTo>
                  <a:pt x="0" y="0"/>
                </a:moveTo>
                <a:lnTo>
                  <a:pt x="12188283" y="22302"/>
                </a:lnTo>
                <a:lnTo>
                  <a:pt x="12188283" y="1929161"/>
                </a:lnTo>
                <a:lnTo>
                  <a:pt x="0" y="43369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1DFE5F-4A44-4348-8DC1-4F5AE31FE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361" y="244479"/>
            <a:ext cx="9404723" cy="1400530"/>
          </a:xfrm>
        </p:spPr>
        <p:txBody>
          <a:bodyPr/>
          <a:lstStyle/>
          <a:p>
            <a:pPr algn="ctr"/>
            <a:r>
              <a:rPr lang="en-US" b="1" dirty="0"/>
              <a:t>Beatitudes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9E6835-EE75-4CC9-8AAF-046636BD77FF}"/>
              </a:ext>
            </a:extLst>
          </p:cNvPr>
          <p:cNvSpPr/>
          <p:nvPr/>
        </p:nvSpPr>
        <p:spPr>
          <a:xfrm>
            <a:off x="291381" y="5267173"/>
            <a:ext cx="1754303" cy="91328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Poor in Spirit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45E7A9-7FA5-4826-B281-CAD7FD6B27F2}"/>
              </a:ext>
            </a:extLst>
          </p:cNvPr>
          <p:cNvSpPr/>
          <p:nvPr/>
        </p:nvSpPr>
        <p:spPr>
          <a:xfrm>
            <a:off x="2382111" y="4891061"/>
            <a:ext cx="1754303" cy="91328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Mourn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B3F418-40A5-4AF7-AC30-5CF39B9E5088}"/>
              </a:ext>
            </a:extLst>
          </p:cNvPr>
          <p:cNvSpPr/>
          <p:nvPr/>
        </p:nvSpPr>
        <p:spPr>
          <a:xfrm>
            <a:off x="2763511" y="3590693"/>
            <a:ext cx="1754303" cy="950041"/>
          </a:xfrm>
          <a:prstGeom prst="rect">
            <a:avLst/>
          </a:prstGeom>
          <a:solidFill>
            <a:schemeClr val="bg2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Meek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2B8F2F-5139-4621-82D7-B81C099BC7CC}"/>
              </a:ext>
            </a:extLst>
          </p:cNvPr>
          <p:cNvSpPr/>
          <p:nvPr/>
        </p:nvSpPr>
        <p:spPr>
          <a:xfrm>
            <a:off x="4800443" y="4189546"/>
            <a:ext cx="2611366" cy="91328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H&amp;T for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Righteousness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DD11CF3-EBB1-4E1A-9448-06AEB37EF82B}"/>
              </a:ext>
            </a:extLst>
          </p:cNvPr>
          <p:cNvSpPr txBox="1">
            <a:spLocks/>
          </p:cNvSpPr>
          <p:nvPr/>
        </p:nvSpPr>
        <p:spPr>
          <a:xfrm>
            <a:off x="6928209" y="6019971"/>
            <a:ext cx="5116714" cy="7574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INVISIBLE/INTERNAL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4F866B4E-E15A-461D-B2A9-1F991FA4DB1C}"/>
              </a:ext>
            </a:extLst>
          </p:cNvPr>
          <p:cNvSpPr/>
          <p:nvPr/>
        </p:nvSpPr>
        <p:spPr>
          <a:xfrm>
            <a:off x="2045684" y="5145953"/>
            <a:ext cx="473665" cy="5050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FFF0654-02F0-4706-B493-4AD40F60432B}"/>
              </a:ext>
            </a:extLst>
          </p:cNvPr>
          <p:cNvSpPr txBox="1">
            <a:spLocks/>
          </p:cNvSpPr>
          <p:nvPr/>
        </p:nvSpPr>
        <p:spPr>
          <a:xfrm>
            <a:off x="69458" y="1255406"/>
            <a:ext cx="4625306" cy="7201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VISIBLE/EXTERNAL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04F689D-647B-47CF-A6BC-AE88BC873332}"/>
              </a:ext>
            </a:extLst>
          </p:cNvPr>
          <p:cNvSpPr/>
          <p:nvPr/>
        </p:nvSpPr>
        <p:spPr>
          <a:xfrm>
            <a:off x="7571150" y="3814035"/>
            <a:ext cx="1754303" cy="91328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Pure in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Heart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650C4BC-9EE2-E14E-BC6C-2E691C43F904}"/>
              </a:ext>
            </a:extLst>
          </p:cNvPr>
          <p:cNvSpPr/>
          <p:nvPr/>
        </p:nvSpPr>
        <p:spPr>
          <a:xfrm>
            <a:off x="5195026" y="2805132"/>
            <a:ext cx="1754303" cy="913283"/>
          </a:xfrm>
          <a:prstGeom prst="rect">
            <a:avLst/>
          </a:prstGeom>
          <a:solidFill>
            <a:schemeClr val="bg2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Merciful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984588C-EAFC-8B47-87FD-4252E9800FC2}"/>
              </a:ext>
            </a:extLst>
          </p:cNvPr>
          <p:cNvSpPr/>
          <p:nvPr/>
        </p:nvSpPr>
        <p:spPr>
          <a:xfrm>
            <a:off x="7667095" y="2496004"/>
            <a:ext cx="1754303" cy="913283"/>
          </a:xfrm>
          <a:prstGeom prst="rect">
            <a:avLst/>
          </a:prstGeom>
          <a:solidFill>
            <a:schemeClr val="bg2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Peace-makers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E591249-64F4-0748-A1EF-EAA4A1D4CFB7}"/>
              </a:ext>
            </a:extLst>
          </p:cNvPr>
          <p:cNvSpPr/>
          <p:nvPr/>
        </p:nvSpPr>
        <p:spPr>
          <a:xfrm>
            <a:off x="9793203" y="1948356"/>
            <a:ext cx="2124467" cy="913283"/>
          </a:xfrm>
          <a:prstGeom prst="rect">
            <a:avLst/>
          </a:prstGeom>
          <a:solidFill>
            <a:schemeClr val="bg2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Persecuted for Good</a:t>
            </a:r>
          </a:p>
        </p:txBody>
      </p:sp>
      <p:sp>
        <p:nvSpPr>
          <p:cNvPr id="30" name="Arrow: Right 14">
            <a:extLst>
              <a:ext uri="{FF2B5EF4-FFF2-40B4-BE49-F238E27FC236}">
                <a16:creationId xmlns:a16="http://schemas.microsoft.com/office/drawing/2014/main" id="{D64B3D84-4E5F-C540-BC04-5B4F541B1A82}"/>
              </a:ext>
            </a:extLst>
          </p:cNvPr>
          <p:cNvSpPr/>
          <p:nvPr/>
        </p:nvSpPr>
        <p:spPr>
          <a:xfrm>
            <a:off x="4514146" y="4141139"/>
            <a:ext cx="473665" cy="5050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14">
            <a:extLst>
              <a:ext uri="{FF2B5EF4-FFF2-40B4-BE49-F238E27FC236}">
                <a16:creationId xmlns:a16="http://schemas.microsoft.com/office/drawing/2014/main" id="{7BAB7DEA-40BC-944B-8BCF-6FBE813BF57B}"/>
              </a:ext>
            </a:extLst>
          </p:cNvPr>
          <p:cNvSpPr/>
          <p:nvPr/>
        </p:nvSpPr>
        <p:spPr>
          <a:xfrm rot="16200000">
            <a:off x="3115842" y="4405906"/>
            <a:ext cx="465261" cy="5050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Right 14">
            <a:extLst>
              <a:ext uri="{FF2B5EF4-FFF2-40B4-BE49-F238E27FC236}">
                <a16:creationId xmlns:a16="http://schemas.microsoft.com/office/drawing/2014/main" id="{8918FAED-9A2D-284B-96E9-10D553BD9107}"/>
              </a:ext>
            </a:extLst>
          </p:cNvPr>
          <p:cNvSpPr/>
          <p:nvPr/>
        </p:nvSpPr>
        <p:spPr>
          <a:xfrm rot="16200000">
            <a:off x="5836741" y="3697887"/>
            <a:ext cx="465261" cy="5050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Right 14">
            <a:extLst>
              <a:ext uri="{FF2B5EF4-FFF2-40B4-BE49-F238E27FC236}">
                <a16:creationId xmlns:a16="http://schemas.microsoft.com/office/drawing/2014/main" id="{B6EA95FE-0415-4C45-B4C5-CD58FF9083F5}"/>
              </a:ext>
            </a:extLst>
          </p:cNvPr>
          <p:cNvSpPr/>
          <p:nvPr/>
        </p:nvSpPr>
        <p:spPr>
          <a:xfrm rot="16200000">
            <a:off x="8401522" y="3334818"/>
            <a:ext cx="465261" cy="5050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Right 14">
            <a:extLst>
              <a:ext uri="{FF2B5EF4-FFF2-40B4-BE49-F238E27FC236}">
                <a16:creationId xmlns:a16="http://schemas.microsoft.com/office/drawing/2014/main" id="{E46A4D45-B5D6-514A-BA6C-3A95021B3A27}"/>
              </a:ext>
            </a:extLst>
          </p:cNvPr>
          <p:cNvSpPr/>
          <p:nvPr/>
        </p:nvSpPr>
        <p:spPr>
          <a:xfrm>
            <a:off x="9421956" y="2393847"/>
            <a:ext cx="473665" cy="5050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14">
            <a:extLst>
              <a:ext uri="{FF2B5EF4-FFF2-40B4-BE49-F238E27FC236}">
                <a16:creationId xmlns:a16="http://schemas.microsoft.com/office/drawing/2014/main" id="{9BDF41E6-A59D-8189-C8F5-C208B85587CC}"/>
              </a:ext>
            </a:extLst>
          </p:cNvPr>
          <p:cNvSpPr/>
          <p:nvPr/>
        </p:nvSpPr>
        <p:spPr>
          <a:xfrm>
            <a:off x="7050829" y="3550054"/>
            <a:ext cx="473665" cy="5050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51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06258" cy="1400530"/>
          </a:xfrm>
        </p:spPr>
        <p:txBody>
          <a:bodyPr/>
          <a:lstStyle/>
          <a:p>
            <a:r>
              <a:rPr lang="en-US" sz="3600" b="1" dirty="0"/>
              <a:t>Matthew 5:13-16 (Mark 9:50ff, Luke 14:34ff)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335" y="1404241"/>
            <a:ext cx="10948003" cy="5105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/>
              <a:t>The Impact/Influence of Jesus’s kingdom people in the world</a:t>
            </a:r>
          </a:p>
          <a:p>
            <a:pPr marL="742950" indent="-742950">
              <a:buAutoNum type="arabicPeriod"/>
            </a:pPr>
            <a:endParaRPr lang="en-US" b="1" dirty="0"/>
          </a:p>
          <a:p>
            <a:pPr marL="742950" indent="-742950">
              <a:buAutoNum type="arabicPeriod"/>
            </a:pPr>
            <a:r>
              <a:rPr lang="en-US" sz="5400" b="1" dirty="0"/>
              <a:t>                         2.  </a:t>
            </a:r>
          </a:p>
          <a:p>
            <a:pPr marL="0" indent="0">
              <a:buNone/>
            </a:pPr>
            <a:endParaRPr lang="en-US" sz="5400" b="1" dirty="0"/>
          </a:p>
          <a:p>
            <a:pPr marL="0" indent="0">
              <a:buNone/>
            </a:pPr>
            <a:endParaRPr lang="en-US" sz="5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0C96FE-B3B3-4767-925F-F6B7A3463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496" y="3403914"/>
            <a:ext cx="4362542" cy="2300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A1DFC7-855F-B35B-789B-F16097A53E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754"/>
          <a:stretch/>
        </p:blipFill>
        <p:spPr>
          <a:xfrm>
            <a:off x="7344696" y="3324025"/>
            <a:ext cx="4293715" cy="245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99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Salt &amp; Water to Life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076572" y="1675055"/>
            <a:ext cx="7700474" cy="451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30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06258" cy="1400530"/>
          </a:xfrm>
        </p:spPr>
        <p:txBody>
          <a:bodyPr/>
          <a:lstStyle/>
          <a:p>
            <a:r>
              <a:rPr lang="en-US" sz="3600" b="1" dirty="0"/>
              <a:t>Matthew 5:13-16 (Mark 9:50ff, Luke 14:34ff)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335" y="1404241"/>
            <a:ext cx="10948003" cy="5105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/>
              <a:t>The Impact/Influence of Jesus’s kingdom people in the world</a:t>
            </a:r>
          </a:p>
          <a:p>
            <a:pPr marL="742950" indent="-742950">
              <a:buAutoNum type="arabicPeriod"/>
            </a:pPr>
            <a:endParaRPr lang="en-US" b="1" dirty="0"/>
          </a:p>
          <a:p>
            <a:pPr marL="742950" indent="-742950">
              <a:buAutoNum type="arabicPeriod"/>
            </a:pPr>
            <a:r>
              <a:rPr lang="en-US" sz="5400" b="1" dirty="0"/>
              <a:t>                         2.  </a:t>
            </a:r>
          </a:p>
          <a:p>
            <a:pPr marL="0" indent="0">
              <a:buNone/>
            </a:pPr>
            <a:endParaRPr lang="en-US" sz="5400" b="1" dirty="0"/>
          </a:p>
          <a:p>
            <a:pPr marL="0" indent="0">
              <a:buNone/>
            </a:pPr>
            <a:endParaRPr lang="en-US" sz="5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0C96FE-B3B3-4767-925F-F6B7A3463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496" y="3403914"/>
            <a:ext cx="4362542" cy="2300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A1DFC7-855F-B35B-789B-F16097A53E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754"/>
          <a:stretch/>
        </p:blipFill>
        <p:spPr>
          <a:xfrm>
            <a:off x="7344696" y="3324025"/>
            <a:ext cx="4293715" cy="245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65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F3860-F39F-D024-3E7D-120F87BB4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Contrasting Salt vs. Light</a:t>
            </a:r>
            <a:br>
              <a:rPr lang="en-US" dirty="0"/>
            </a:br>
            <a:r>
              <a:rPr lang="en-US" dirty="0"/>
              <a:t>Qualities of Jesus disciples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A0F7E2B-7B10-AC33-FF35-BC74172DF7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9294637"/>
              </p:ext>
            </p:extLst>
          </p:nvPr>
        </p:nvGraphicFramePr>
        <p:xfrm>
          <a:off x="728937" y="2360286"/>
          <a:ext cx="10734126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8042">
                  <a:extLst>
                    <a:ext uri="{9D8B030D-6E8A-4147-A177-3AD203B41FA5}">
                      <a16:colId xmlns:a16="http://schemas.microsoft.com/office/drawing/2014/main" val="2305978488"/>
                    </a:ext>
                  </a:extLst>
                </a:gridCol>
                <a:gridCol w="3578042">
                  <a:extLst>
                    <a:ext uri="{9D8B030D-6E8A-4147-A177-3AD203B41FA5}">
                      <a16:colId xmlns:a16="http://schemas.microsoft.com/office/drawing/2014/main" val="2823747288"/>
                    </a:ext>
                  </a:extLst>
                </a:gridCol>
                <a:gridCol w="3578042">
                  <a:extLst>
                    <a:ext uri="{9D8B030D-6E8A-4147-A177-3AD203B41FA5}">
                      <a16:colId xmlns:a16="http://schemas.microsoft.com/office/drawing/2014/main" val="16790868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Salt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Light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865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Appearance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White/Pure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White/Bright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895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Visible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Invisible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Visible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951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Main effect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Preservation: Retards </a:t>
                      </a:r>
                      <a:r>
                        <a:rPr lang="en-US" sz="2800" dirty="0"/>
                        <a:t>decay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Transformation:</a:t>
                      </a:r>
                    </a:p>
                    <a:p>
                      <a:r>
                        <a:rPr lang="en-US" sz="2800" dirty="0"/>
                        <a:t>Dark </a:t>
                      </a:r>
                      <a:r>
                        <a:rPr lang="en-US" sz="2800" dirty="0">
                          <a:sym typeface="Wingdings" panose="05000000000000000000" pitchFamily="2" charset="2"/>
                        </a:rPr>
                        <a:t> Light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449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Concerns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Lose saltiness</a:t>
                      </a:r>
                    </a:p>
                    <a:p>
                      <a:r>
                        <a:rPr lang="en-US" sz="2800" dirty="0"/>
                        <a:t>Good for nothing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Cover/Hide</a:t>
                      </a:r>
                    </a:p>
                    <a:p>
                      <a:r>
                        <a:rPr lang="en-US" sz="2800" dirty="0"/>
                        <a:t>Lose effect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223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5679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b="1" dirty="0"/>
              <a:t>To God be the glory! </a:t>
            </a:r>
          </a:p>
        </p:txBody>
      </p:sp>
    </p:spTree>
    <p:extLst>
      <p:ext uri="{BB962C8B-B14F-4D97-AF65-F5344CB8AC3E}">
        <p14:creationId xmlns:p14="http://schemas.microsoft.com/office/powerpoint/2010/main" val="2057771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14640</TotalTime>
  <Words>178</Words>
  <Application>Microsoft Office PowerPoint</Application>
  <PresentationFormat>Widescreen</PresentationFormat>
  <Paragraphs>51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3</vt:lpstr>
      <vt:lpstr>Ion</vt:lpstr>
      <vt:lpstr>              Matt 5:13-16 The impact of kingdom people in the world   Pastor Sam June 5, 2022</vt:lpstr>
      <vt:lpstr>Scripture Reading</vt:lpstr>
      <vt:lpstr>New short cut study method?</vt:lpstr>
      <vt:lpstr>Beatitudes </vt:lpstr>
      <vt:lpstr>Matthew 5:13-16 (Mark 9:50ff, Luke 14:34ff)</vt:lpstr>
      <vt:lpstr>Importance of Salt &amp; Water to Life</vt:lpstr>
      <vt:lpstr>Matthew 5:13-16 (Mark 9:50ff, Luke 14:34ff)</vt:lpstr>
      <vt:lpstr>Contrasting Salt vs. Light Qualities of Jesus disciples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contrarian wisdom of God  Isaiah 55:8-9</dc:title>
  <dc:creator>Samuel Kim</dc:creator>
  <cp:lastModifiedBy>Samuel Kim</cp:lastModifiedBy>
  <cp:revision>59</cp:revision>
  <cp:lastPrinted>2022-05-23T23:40:52Z</cp:lastPrinted>
  <dcterms:created xsi:type="dcterms:W3CDTF">2021-11-19T21:57:39Z</dcterms:created>
  <dcterms:modified xsi:type="dcterms:W3CDTF">2022-06-05T04:22:56Z</dcterms:modified>
</cp:coreProperties>
</file>