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499" r:id="rId3"/>
    <p:sldId id="356" r:id="rId4"/>
    <p:sldId id="509" r:id="rId5"/>
    <p:sldId id="516" r:id="rId6"/>
    <p:sldId id="517" r:id="rId7"/>
    <p:sldId id="518" r:id="rId8"/>
    <p:sldId id="322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Kingdom Righteousness: </a:t>
            </a:r>
            <a:br>
              <a:rPr lang="en-US" sz="4400" b="1" dirty="0"/>
            </a:br>
            <a:r>
              <a:rPr lang="en-US" sz="4400" b="1" dirty="0"/>
              <a:t>The meaning of “You shall not kill…” </a:t>
            </a:r>
            <a:br>
              <a:rPr lang="en-US" sz="4400" b="1" dirty="0"/>
            </a:br>
            <a:r>
              <a:rPr lang="en-US" sz="4400" b="1" dirty="0"/>
              <a:t>Matt. 5:21-26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June 26,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Preeminence of the Bible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5:17-26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01" y="328043"/>
            <a:ext cx="9404723" cy="1400530"/>
          </a:xfrm>
        </p:spPr>
        <p:txBody>
          <a:bodyPr/>
          <a:lstStyle/>
          <a:p>
            <a:r>
              <a:rPr lang="en-US" sz="4000" b="1" dirty="0"/>
              <a:t>Jesus fulfilling the Word of God and leading his people to righteousness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198282"/>
            <a:ext cx="8946541" cy="520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0228" y="2186342"/>
          <a:ext cx="11391544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6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539">
                <a:tc>
                  <a:txBody>
                    <a:bodyPr/>
                    <a:lstStyle/>
                    <a:p>
                      <a:r>
                        <a:rPr lang="en-US" sz="3600" dirty="0"/>
                        <a:t>The Temple (type)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Jesus (anti-type)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61">
                <a:tc>
                  <a:txBody>
                    <a:bodyPr/>
                    <a:lstStyle/>
                    <a:p>
                      <a:r>
                        <a:rPr lang="en-US" sz="2800" dirty="0"/>
                        <a:t>Had</a:t>
                      </a:r>
                      <a:r>
                        <a:rPr lang="en-US" sz="2800" baseline="0" dirty="0"/>
                        <a:t> a</a:t>
                      </a:r>
                      <a:r>
                        <a:rPr lang="en-US" sz="2800" dirty="0"/>
                        <a:t> door</a:t>
                      </a:r>
                      <a:r>
                        <a:rPr lang="en-US" sz="2800" baseline="0" dirty="0"/>
                        <a:t> (gateway to God)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Jesus is the door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There was a</a:t>
                      </a:r>
                      <a:r>
                        <a:rPr lang="en-US" sz="2800" baseline="0" dirty="0"/>
                        <a:t> laver for cleansing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Jesus’s work cleanses </a:t>
                      </a:r>
                      <a:r>
                        <a:rPr lang="en-US" sz="2800" dirty="0"/>
                        <a:t>from 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Lamps that needed refilling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Jesus is the light of the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Show 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Jesus is the bread of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There was  mercy seat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Jesus</a:t>
                      </a:r>
                      <a:r>
                        <a:rPr lang="en-US" sz="2800" baseline="0" dirty="0"/>
                        <a:t> is the mercy seat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31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767A-834A-3F0F-6CBE-171CA621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2" y="263842"/>
            <a:ext cx="9404723" cy="1400530"/>
          </a:xfrm>
        </p:spPr>
        <p:txBody>
          <a:bodyPr/>
          <a:lstStyle/>
          <a:p>
            <a:r>
              <a:rPr lang="en-US" dirty="0"/>
              <a:t>Contrasting hypocrisy with</a:t>
            </a:r>
            <a:br>
              <a:rPr lang="en-US" dirty="0"/>
            </a:br>
            <a:r>
              <a:rPr lang="en-US" dirty="0"/>
              <a:t>True Biblical Righteousness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BFAC10-F060-DA1D-9EDD-57CC42AF9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107776"/>
              </p:ext>
            </p:extLst>
          </p:nvPr>
        </p:nvGraphicFramePr>
        <p:xfrm>
          <a:off x="51274" y="1958634"/>
          <a:ext cx="1210654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86">
                  <a:extLst>
                    <a:ext uri="{9D8B030D-6E8A-4147-A177-3AD203B41FA5}">
                      <a16:colId xmlns:a16="http://schemas.microsoft.com/office/drawing/2014/main" val="1316174038"/>
                    </a:ext>
                  </a:extLst>
                </a:gridCol>
                <a:gridCol w="4854011">
                  <a:extLst>
                    <a:ext uri="{9D8B030D-6E8A-4147-A177-3AD203B41FA5}">
                      <a16:colId xmlns:a16="http://schemas.microsoft.com/office/drawing/2014/main" val="2244357278"/>
                    </a:ext>
                  </a:extLst>
                </a:gridCol>
                <a:gridCol w="6004845">
                  <a:extLst>
                    <a:ext uri="{9D8B030D-6E8A-4147-A177-3AD203B41FA5}">
                      <a16:colId xmlns:a16="http://schemas.microsoft.com/office/drawing/2014/main" val="18626086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Ref.</a:t>
                      </a:r>
                    </a:p>
                    <a:p>
                      <a:pPr algn="ctr"/>
                      <a:r>
                        <a:rPr lang="en-US" sz="2400" dirty="0"/>
                        <a:t>Matt.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Hypocritical righteousness</a:t>
                      </a:r>
                    </a:p>
                    <a:p>
                      <a:r>
                        <a:rPr lang="en-US" sz="2800" dirty="0"/>
                        <a:t>Scribes/Pharisees</a:t>
                      </a:r>
                    </a:p>
                    <a:p>
                      <a:r>
                        <a:rPr lang="en-US" sz="2800" dirty="0"/>
                        <a:t>You have heard…..</a:t>
                      </a:r>
                    </a:p>
                    <a:p>
                      <a:r>
                        <a:rPr lang="en-US" sz="2800" dirty="0"/>
                        <a:t>(Distortions of the Word)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True Christ-like righteousness</a:t>
                      </a:r>
                    </a:p>
                    <a:p>
                      <a:r>
                        <a:rPr lang="en-US" sz="2800" dirty="0"/>
                        <a:t>Jesus – Perfect &amp; Holy</a:t>
                      </a:r>
                    </a:p>
                    <a:p>
                      <a:r>
                        <a:rPr lang="en-US" sz="2800" dirty="0"/>
                        <a:t>But I say to you…..</a:t>
                      </a:r>
                    </a:p>
                    <a:p>
                      <a:r>
                        <a:rPr lang="en-US" sz="2800" dirty="0"/>
                        <a:t>(True Interpretations of the Word)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9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V21-26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Do not 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 careful when </a:t>
                      </a:r>
                      <a:r>
                        <a:rPr lang="en-US" sz="2400" b="1"/>
                        <a:t>you are angry…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7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V27-30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commit adultery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even lust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V31-32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Give certificate of divorce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divorce w/o cause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0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V33-37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swear falsely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use oaths to cover 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3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V38-42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 eye/tooth for eye/tooth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take personal vengeance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8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V43-47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 neighbor/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hate enemies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 enemies/pray for persecutors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14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7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438C-A4F3-B251-2DC1-F3592148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65" y="452718"/>
            <a:ext cx="6885066" cy="948065"/>
          </a:xfrm>
        </p:spPr>
        <p:txBody>
          <a:bodyPr/>
          <a:lstStyle/>
          <a:p>
            <a:r>
              <a:rPr lang="en-US" sz="5400" dirty="0"/>
              <a:t>God’s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50E1-33F8-E4A0-E516-F0F3F07FB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7" y="1659885"/>
            <a:ext cx="5604956" cy="462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Do not </a:t>
            </a:r>
            <a:r>
              <a:rPr lang="en-US" sz="4400" dirty="0">
                <a:highlight>
                  <a:srgbClr val="FF0000"/>
                </a:highlight>
              </a:rPr>
              <a:t>kill/murder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3. Do not </a:t>
            </a:r>
            <a:r>
              <a:rPr lang="en-US" sz="4400" dirty="0">
                <a:highlight>
                  <a:srgbClr val="FF0000"/>
                </a:highlight>
              </a:rPr>
              <a:t>curse</a:t>
            </a:r>
          </a:p>
          <a:p>
            <a:pPr marL="0" indent="0">
              <a:buNone/>
            </a:pPr>
            <a:r>
              <a:rPr lang="en-US" sz="4400" dirty="0"/>
              <a:t>2. Do not insult</a:t>
            </a:r>
          </a:p>
          <a:p>
            <a:pPr marL="0" indent="0">
              <a:buNone/>
            </a:pPr>
            <a:r>
              <a:rPr lang="en-US" sz="4400" dirty="0"/>
              <a:t>1. Do not be angry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3A940-F3F1-E56D-EBCE-6F1E925BE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043" y="0"/>
            <a:ext cx="5144805" cy="687779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7F77D6-06FB-C32F-A43A-276E25520C23}"/>
              </a:ext>
            </a:extLst>
          </p:cNvPr>
          <p:cNvCxnSpPr/>
          <p:nvPr/>
        </p:nvCxnSpPr>
        <p:spPr>
          <a:xfrm>
            <a:off x="6253759" y="2042809"/>
            <a:ext cx="314316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54DDEC-6ED7-9129-FBC0-855631B6C63F}"/>
              </a:ext>
            </a:extLst>
          </p:cNvPr>
          <p:cNvCxnSpPr>
            <a:cxnSpLocks/>
          </p:cNvCxnSpPr>
          <p:nvPr/>
        </p:nvCxnSpPr>
        <p:spPr>
          <a:xfrm>
            <a:off x="5618859" y="5272755"/>
            <a:ext cx="4007978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C84830-0CD2-9F7A-5E37-50DEC60B318B}"/>
              </a:ext>
            </a:extLst>
          </p:cNvPr>
          <p:cNvCxnSpPr/>
          <p:nvPr/>
        </p:nvCxnSpPr>
        <p:spPr>
          <a:xfrm>
            <a:off x="4614729" y="4443813"/>
            <a:ext cx="504201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9AB006-7D27-5191-F7E4-D42345D5366F}"/>
              </a:ext>
            </a:extLst>
          </p:cNvPr>
          <p:cNvCxnSpPr/>
          <p:nvPr/>
        </p:nvCxnSpPr>
        <p:spPr>
          <a:xfrm>
            <a:off x="4644639" y="3717421"/>
            <a:ext cx="4982198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1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56C9-FD2A-5472-6C0B-ACBCD5DB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64" y="166022"/>
            <a:ext cx="7246832" cy="1400530"/>
          </a:xfrm>
        </p:spPr>
        <p:txBody>
          <a:bodyPr/>
          <a:lstStyle/>
          <a:p>
            <a:r>
              <a:rPr lang="en-US" sz="5400" dirty="0"/>
              <a:t>Roots of Anger….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BB15E6-D771-0E16-11B6-4206CE9B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552" y="2137823"/>
            <a:ext cx="3720588" cy="28386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FD0E6E-BEDF-53DB-A18D-93C3E54A17B0}"/>
              </a:ext>
            </a:extLst>
          </p:cNvPr>
          <p:cNvSpPr txBox="1"/>
          <p:nvPr/>
        </p:nvSpPr>
        <p:spPr>
          <a:xfrm>
            <a:off x="151782" y="1351032"/>
            <a:ext cx="3924472" cy="12618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Righteous indignation</a:t>
            </a:r>
          </a:p>
          <a:p>
            <a:r>
              <a:rPr lang="en-US" sz="2400" b="1" dirty="0"/>
              <a:t>- God’s honor </a:t>
            </a:r>
          </a:p>
          <a:p>
            <a:r>
              <a:rPr lang="en-US" sz="2400" b="1" dirty="0"/>
              <a:t>- Injustice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10A3E7-6A4F-C6E9-F5A1-0C80F85FB23C}"/>
              </a:ext>
            </a:extLst>
          </p:cNvPr>
          <p:cNvSpPr txBox="1"/>
          <p:nvPr/>
        </p:nvSpPr>
        <p:spPr>
          <a:xfrm>
            <a:off x="8645181" y="1367443"/>
            <a:ext cx="3136152" cy="532453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Personal matters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Fear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Anxiety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Sadness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Guilt (false)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Hurt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Shame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Embarrassment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Insecurity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Stress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Pain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Hunger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Fatigue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Medications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0784C3-3FB2-9D44-9B0C-4AC5D9D0CEED}"/>
              </a:ext>
            </a:extLst>
          </p:cNvPr>
          <p:cNvSpPr txBox="1"/>
          <p:nvPr/>
        </p:nvSpPr>
        <p:spPr>
          <a:xfrm>
            <a:off x="410667" y="3097661"/>
            <a:ext cx="3406702" cy="3477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ighlight>
                  <a:srgbClr val="FF0000"/>
                </a:highlight>
              </a:rPr>
              <a:t>Sin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highlight>
                  <a:srgbClr val="FF0000"/>
                </a:highlight>
              </a:rPr>
              <a:t>Impatience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highlight>
                  <a:srgbClr val="FF0000"/>
                </a:highlight>
              </a:rPr>
              <a:t>Lack of Self-Control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highlight>
                  <a:srgbClr val="FF0000"/>
                </a:highlight>
              </a:rPr>
              <a:t>Guilt (justified)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highlight>
                  <a:srgbClr val="FF0000"/>
                </a:highlight>
              </a:rPr>
              <a:t>Envy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highlight>
                  <a:srgbClr val="FF0000"/>
                </a:highlight>
              </a:rPr>
              <a:t>Jealousy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highlight>
                  <a:srgbClr val="FF0000"/>
                </a:highlight>
              </a:rPr>
              <a:t>Coveteous</a:t>
            </a:r>
            <a:endParaRPr lang="en-US" sz="2400" dirty="0">
              <a:highlight>
                <a:srgbClr val="FF0000"/>
              </a:highlight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highlight>
                  <a:srgbClr val="FF0000"/>
                </a:highlight>
              </a:rPr>
              <a:t>Contempt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highlight>
                  <a:srgbClr val="FF0000"/>
                </a:highlight>
              </a:rPr>
              <a:t>Hatred</a:t>
            </a:r>
          </a:p>
        </p:txBody>
      </p:sp>
    </p:spTree>
    <p:extLst>
      <p:ext uri="{BB962C8B-B14F-4D97-AF65-F5344CB8AC3E}">
        <p14:creationId xmlns:p14="http://schemas.microsoft.com/office/powerpoint/2010/main" val="15131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438C-A4F3-B251-2DC1-F3592148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65" y="452718"/>
            <a:ext cx="6885066" cy="948065"/>
          </a:xfrm>
        </p:spPr>
        <p:txBody>
          <a:bodyPr/>
          <a:lstStyle/>
          <a:p>
            <a:r>
              <a:rPr lang="en-US" sz="5400" dirty="0"/>
              <a:t>God’s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50E1-33F8-E4A0-E516-F0F3F07FB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7" y="1659885"/>
            <a:ext cx="5604956" cy="462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Do not </a:t>
            </a:r>
            <a:r>
              <a:rPr lang="en-US" sz="4400" dirty="0">
                <a:highlight>
                  <a:srgbClr val="FF0000"/>
                </a:highlight>
              </a:rPr>
              <a:t>kill/murder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3. Do not </a:t>
            </a:r>
            <a:r>
              <a:rPr lang="en-US" sz="4400" dirty="0">
                <a:highlight>
                  <a:srgbClr val="FF0000"/>
                </a:highlight>
              </a:rPr>
              <a:t>curse</a:t>
            </a:r>
          </a:p>
          <a:p>
            <a:pPr marL="0" indent="0">
              <a:buNone/>
            </a:pPr>
            <a:r>
              <a:rPr lang="en-US" sz="4400" dirty="0"/>
              <a:t>2. Do not insult</a:t>
            </a:r>
          </a:p>
          <a:p>
            <a:pPr marL="0" indent="0">
              <a:buNone/>
            </a:pPr>
            <a:r>
              <a:rPr lang="en-US" sz="4400" dirty="0"/>
              <a:t>1. Do not be angry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3A940-F3F1-E56D-EBCE-6F1E925BE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043" y="0"/>
            <a:ext cx="5144805" cy="687779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7F77D6-06FB-C32F-A43A-276E25520C23}"/>
              </a:ext>
            </a:extLst>
          </p:cNvPr>
          <p:cNvCxnSpPr/>
          <p:nvPr/>
        </p:nvCxnSpPr>
        <p:spPr>
          <a:xfrm>
            <a:off x="6253759" y="2042809"/>
            <a:ext cx="314316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54DDEC-6ED7-9129-FBC0-855631B6C63F}"/>
              </a:ext>
            </a:extLst>
          </p:cNvPr>
          <p:cNvCxnSpPr>
            <a:cxnSpLocks/>
          </p:cNvCxnSpPr>
          <p:nvPr/>
        </p:nvCxnSpPr>
        <p:spPr>
          <a:xfrm>
            <a:off x="5618859" y="5272755"/>
            <a:ext cx="4007978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C84830-0CD2-9F7A-5E37-50DEC60B318B}"/>
              </a:ext>
            </a:extLst>
          </p:cNvPr>
          <p:cNvCxnSpPr/>
          <p:nvPr/>
        </p:nvCxnSpPr>
        <p:spPr>
          <a:xfrm>
            <a:off x="4614729" y="4443813"/>
            <a:ext cx="504201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9AB006-7D27-5191-F7E4-D42345D5366F}"/>
              </a:ext>
            </a:extLst>
          </p:cNvPr>
          <p:cNvCxnSpPr/>
          <p:nvPr/>
        </p:nvCxnSpPr>
        <p:spPr>
          <a:xfrm>
            <a:off x="4644639" y="3717421"/>
            <a:ext cx="4982198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79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22963</TotalTime>
  <Words>338</Words>
  <Application>Microsoft Office PowerPoint</Application>
  <PresentationFormat>Widescreen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               True Kingdom Righteousness:  The meaning of “You shall not kill…”  Matt. 5:21-26  Pastor Sam June 26, 2022</vt:lpstr>
      <vt:lpstr>Scripture Reading</vt:lpstr>
      <vt:lpstr>Jesus fulfilling the Word of God and leading his people to righteousness</vt:lpstr>
      <vt:lpstr>Contrasting hypocrisy with True Biblical Righteousness </vt:lpstr>
      <vt:lpstr>God’s righteousness</vt:lpstr>
      <vt:lpstr>Roots of Anger….</vt:lpstr>
      <vt:lpstr>God’s righteousness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76</cp:revision>
  <cp:lastPrinted>2022-05-23T23:40:52Z</cp:lastPrinted>
  <dcterms:created xsi:type="dcterms:W3CDTF">2021-11-19T21:57:39Z</dcterms:created>
  <dcterms:modified xsi:type="dcterms:W3CDTF">2022-06-26T00:46:51Z</dcterms:modified>
</cp:coreProperties>
</file>