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7" r:id="rId2"/>
    <p:sldId id="499" r:id="rId3"/>
    <p:sldId id="509" r:id="rId4"/>
    <p:sldId id="521" r:id="rId5"/>
    <p:sldId id="524" r:id="rId6"/>
    <p:sldId id="526" r:id="rId7"/>
    <p:sldId id="529" r:id="rId8"/>
    <p:sldId id="528" r:id="rId9"/>
    <p:sldId id="523" r:id="rId10"/>
    <p:sldId id="530" r:id="rId11"/>
    <p:sldId id="322" r:id="rId1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Do not take personal vengeance</a:t>
            </a:r>
            <a:br>
              <a:rPr lang="en-US" sz="4400" b="1" dirty="0"/>
            </a:br>
            <a:r>
              <a:rPr lang="en-US" sz="4400" b="1" dirty="0"/>
              <a:t>Matt. 5:38-42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July 31,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3C4-2795-E3B6-0AD0-04D6CD4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How then should we live?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49FE-7AC0-2F61-C8F4-38473967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52" y="1640793"/>
            <a:ext cx="10971895" cy="4820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5. Romans 12:17-21</a:t>
            </a:r>
          </a:p>
          <a:p>
            <a:r>
              <a:rPr lang="en-US" dirty="0"/>
              <a:t>Repay no one evil for evil, but give thought to do what is honorable in the sight of all</a:t>
            </a:r>
          </a:p>
          <a:p>
            <a:r>
              <a:rPr lang="en-US" dirty="0"/>
              <a:t>If possible, so far as it depends on you, live peaceably with all</a:t>
            </a:r>
          </a:p>
          <a:p>
            <a:r>
              <a:rPr lang="en-US" dirty="0"/>
              <a:t>Do not avenge yourself, but leave it to God </a:t>
            </a:r>
          </a:p>
          <a:p>
            <a:r>
              <a:rPr lang="en-US" dirty="0"/>
              <a:t>To the contrary, be kind to your enemies</a:t>
            </a:r>
          </a:p>
          <a:p>
            <a:r>
              <a:rPr lang="en-US" dirty="0"/>
              <a:t>Do not be overcome by evil, but overcome evil with good.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6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 &amp; 38-42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117433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Speak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E8F3-A5D8-D3B4-E805-FEB101B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Sermon outline on Speaking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3217-B6C1-DEB8-786B-182F27F7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29" y="1853248"/>
            <a:ext cx="1065570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What did the O.T.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the Scribe/Pharisees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Jesus teach?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about our society?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then should be live? </a:t>
            </a:r>
          </a:p>
        </p:txBody>
      </p:sp>
    </p:spTree>
    <p:extLst>
      <p:ext uri="{BB962C8B-B14F-4D97-AF65-F5344CB8AC3E}">
        <p14:creationId xmlns:p14="http://schemas.microsoft.com/office/powerpoint/2010/main" val="10971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9C90-6106-C964-A332-2635D79E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59220" cy="1400530"/>
          </a:xfrm>
        </p:spPr>
        <p:txBody>
          <a:bodyPr/>
          <a:lstStyle/>
          <a:p>
            <a:r>
              <a:rPr lang="en-US" dirty="0"/>
              <a:t>1. Biblical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68C-64DE-9E6D-9C09-AB5F0DD4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8243"/>
            <a:ext cx="11088688" cy="51958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Gen. 4 – Cain’s murder of Abel</a:t>
            </a:r>
          </a:p>
          <a:p>
            <a:endParaRPr lang="en-US" dirty="0"/>
          </a:p>
          <a:p>
            <a:r>
              <a:rPr lang="en-US" dirty="0"/>
              <a:t> Gen. 4:23-24 – Lamech, 7</a:t>
            </a:r>
            <a:r>
              <a:rPr lang="en-US" baseline="30000" dirty="0"/>
              <a:t>th</a:t>
            </a:r>
            <a:r>
              <a:rPr lang="en-US" dirty="0"/>
              <a:t> of Seed of Serpent</a:t>
            </a:r>
          </a:p>
          <a:p>
            <a:pPr lvl="1"/>
            <a:r>
              <a:rPr lang="en-US" b="0" i="0" dirty="0">
                <a:effectLst/>
                <a:latin typeface="system-ui"/>
              </a:rPr>
              <a:t>“</a:t>
            </a:r>
            <a:r>
              <a:rPr lang="en-US" b="1" i="0" dirty="0">
                <a:effectLst/>
                <a:latin typeface="system-ui"/>
              </a:rPr>
              <a:t>Adah and Zillah</a:t>
            </a:r>
            <a:r>
              <a:rPr lang="en-US" b="0" i="0" dirty="0">
                <a:effectLst/>
                <a:latin typeface="system-ui"/>
              </a:rPr>
              <a:t>, hear my voice;</a:t>
            </a: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b="1" i="0" dirty="0">
                <a:solidFill>
                  <a:srgbClr val="FF0000"/>
                </a:solidFill>
                <a:effectLst/>
                <a:latin typeface="system-ui"/>
              </a:rPr>
              <a:t>you wives of Lamech</a:t>
            </a:r>
            <a:r>
              <a:rPr lang="en-US" b="0" i="0" dirty="0">
                <a:effectLst/>
                <a:latin typeface="system-ui"/>
              </a:rPr>
              <a:t>, listen to what I say:</a:t>
            </a:r>
            <a:br>
              <a:rPr lang="en-US" dirty="0"/>
            </a:br>
            <a:r>
              <a:rPr lang="en-US" b="0" i="0" dirty="0">
                <a:effectLst/>
                <a:latin typeface="system-ui"/>
              </a:rPr>
              <a:t>I have </a:t>
            </a:r>
            <a:r>
              <a:rPr lang="en-US" b="1" i="0" dirty="0">
                <a:effectLst/>
                <a:latin typeface="system-ui"/>
              </a:rPr>
              <a:t>killed a man </a:t>
            </a:r>
            <a:r>
              <a:rPr lang="en-US" b="0" i="0" dirty="0">
                <a:effectLst/>
                <a:latin typeface="system-ui"/>
              </a:rPr>
              <a:t>for </a:t>
            </a:r>
            <a:r>
              <a:rPr lang="en-US" b="1" i="0" dirty="0">
                <a:effectLst/>
                <a:latin typeface="system-ui"/>
              </a:rPr>
              <a:t>wounding me</a:t>
            </a:r>
            <a:r>
              <a:rPr lang="en-US" b="0" i="0" dirty="0">
                <a:effectLst/>
                <a:latin typeface="system-ui"/>
              </a:rPr>
              <a:t>,</a:t>
            </a: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effectLst/>
                <a:latin typeface="system-ui"/>
              </a:rPr>
              <a:t>a </a:t>
            </a:r>
            <a:r>
              <a:rPr lang="en-US" b="1" i="0" dirty="0">
                <a:solidFill>
                  <a:srgbClr val="FF0000"/>
                </a:solidFill>
                <a:effectLst/>
                <a:latin typeface="system-ui"/>
              </a:rPr>
              <a:t>young man </a:t>
            </a:r>
            <a:r>
              <a:rPr lang="en-US" b="0" i="0" dirty="0">
                <a:effectLst/>
                <a:latin typeface="system-ui"/>
              </a:rPr>
              <a:t>for </a:t>
            </a:r>
            <a:r>
              <a:rPr lang="en-US" b="1" i="0" dirty="0">
                <a:solidFill>
                  <a:srgbClr val="FF0000"/>
                </a:solidFill>
                <a:effectLst/>
                <a:latin typeface="system-ui"/>
              </a:rPr>
              <a:t>striking me</a:t>
            </a:r>
            <a:r>
              <a:rPr lang="en-US" b="0" i="0" dirty="0">
                <a:effectLst/>
                <a:latin typeface="system-ui"/>
              </a:rPr>
              <a:t>.</a:t>
            </a:r>
            <a:br>
              <a:rPr lang="en-US" dirty="0"/>
            </a:br>
            <a:r>
              <a:rPr lang="en-US" b="1" i="0" baseline="30000" dirty="0">
                <a:effectLst/>
                <a:latin typeface="system-ui"/>
              </a:rPr>
              <a:t>24 </a:t>
            </a:r>
            <a:r>
              <a:rPr lang="en-US" b="0" i="0" dirty="0">
                <a:effectLst/>
                <a:latin typeface="system-ui"/>
              </a:rPr>
              <a:t>If </a:t>
            </a:r>
            <a:r>
              <a:rPr lang="en-US" b="1" i="0" dirty="0">
                <a:effectLst/>
                <a:latin typeface="system-ui"/>
              </a:rPr>
              <a:t>Cain's revenge is sevenfold</a:t>
            </a:r>
            <a:r>
              <a:rPr lang="en-US" b="0" i="0" dirty="0">
                <a:effectLst/>
                <a:latin typeface="system-ui"/>
              </a:rPr>
              <a:t>,</a:t>
            </a: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effectLst/>
                <a:latin typeface="system-ui"/>
              </a:rPr>
              <a:t>then </a:t>
            </a:r>
            <a:r>
              <a:rPr lang="en-US" b="1" i="0" dirty="0">
                <a:solidFill>
                  <a:srgbClr val="FF0000"/>
                </a:solidFill>
                <a:effectLst/>
                <a:latin typeface="system-ui"/>
              </a:rPr>
              <a:t>Lamech's is seventy-sevenfold</a:t>
            </a:r>
            <a:r>
              <a:rPr lang="en-US" b="0" i="0" dirty="0">
                <a:effectLst/>
                <a:latin typeface="system-ui"/>
              </a:rPr>
              <a:t>.”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system-ui"/>
            </a:endParaRPr>
          </a:p>
          <a:p>
            <a:r>
              <a:rPr lang="en-US" dirty="0"/>
              <a:t> God is consistently a God of law, order, &amp; equity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system-ui"/>
            </a:endParaRPr>
          </a:p>
          <a:p>
            <a:pPr lvl="1"/>
            <a:endParaRPr lang="en-US" dirty="0">
              <a:latin typeface="system-ui"/>
            </a:endParaRPr>
          </a:p>
          <a:p>
            <a:pPr lvl="1"/>
            <a:endParaRPr lang="en-US" dirty="0">
              <a:latin typeface="system-ui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831F-B867-3F54-B450-4D392F38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Problem with the false teaching of the Scribes &amp;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F9B6-26F9-4AE3-91CC-19E68725B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6778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Turned a judicial negative (don’t punish unfairly) and applied it wrongly to interpersonal relationships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Created a mandate or license for the pursuit of personal vengeance. </a:t>
            </a:r>
          </a:p>
        </p:txBody>
      </p:sp>
    </p:spTree>
    <p:extLst>
      <p:ext uri="{BB962C8B-B14F-4D97-AF65-F5344CB8AC3E}">
        <p14:creationId xmlns:p14="http://schemas.microsoft.com/office/powerpoint/2010/main" val="26042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5EAE-00BA-C35A-A640-1F2C9DAE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did Jesus Teach?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4FC3-70D5-CC6E-0D93-B77BF5C1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28" y="1418602"/>
            <a:ext cx="10185682" cy="4930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Do not resist the one who is evil? </a:t>
            </a:r>
          </a:p>
          <a:p>
            <a:pPr marL="742950" indent="-742950">
              <a:buAutoNum type="arabicPeriod"/>
            </a:pPr>
            <a:r>
              <a:rPr lang="en-US" dirty="0"/>
              <a:t>If anyone slaps, turn the other cheek</a:t>
            </a:r>
          </a:p>
          <a:p>
            <a:pPr marL="742950" indent="-742950">
              <a:buAutoNum type="arabicPeriod"/>
            </a:pPr>
            <a:r>
              <a:rPr lang="en-US" dirty="0"/>
              <a:t>If you get sued and lose your tunic, give your cloak also</a:t>
            </a:r>
          </a:p>
          <a:p>
            <a:pPr marL="742950" indent="-742950">
              <a:buAutoNum type="arabicPeriod"/>
            </a:pPr>
            <a:r>
              <a:rPr lang="en-US" dirty="0"/>
              <a:t>If anyone forces you to go a mile, go another mile</a:t>
            </a:r>
          </a:p>
          <a:p>
            <a:pPr marL="742950" indent="-742950">
              <a:buAutoNum type="arabicPeriod"/>
            </a:pPr>
            <a:r>
              <a:rPr lang="en-US" dirty="0"/>
              <a:t>Give to those who beg of you and lend to those who would borrow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685D-40DA-86D2-2578-CD862D75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How about our society?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072F7-A1A0-1A99-26BA-2AF9B10B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96" y="1787998"/>
            <a:ext cx="10134408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Created in the image of God, but our judgement &amp; instincts are twisted by sin</a:t>
            </a:r>
          </a:p>
          <a:p>
            <a:r>
              <a:rPr lang="en-US" dirty="0"/>
              <a:t> Vengeance is a powerful force in our society today &amp; growing!</a:t>
            </a:r>
          </a:p>
          <a:p>
            <a:r>
              <a:rPr lang="en-US" dirty="0"/>
              <a:t> Numerous examples from our society…</a:t>
            </a:r>
          </a:p>
          <a:p>
            <a:r>
              <a:rPr lang="en-US" dirty="0"/>
              <a:t> Spirit of vengeance turbo charges all other sins!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3C4-2795-E3B6-0AD0-04D6CD4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How then should we live?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49FE-7AC0-2F61-C8F4-38473967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52" y="1853248"/>
            <a:ext cx="10971895" cy="460760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Must understand the bad news!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Good news: Hope only found in Jesus! (John 1:12)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Must be “Born again” (John 3)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Evidence: Fruit of Spirit (Gal. 5:22-23 )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32804</TotalTime>
  <Words>588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system-ui</vt:lpstr>
      <vt:lpstr>Wingdings 3</vt:lpstr>
      <vt:lpstr>Ion</vt:lpstr>
      <vt:lpstr>               True Kingdom Righteousness:  Do not take personal vengeance Matt. 5:38-42   Pastor Sam July 31, 2022</vt:lpstr>
      <vt:lpstr>Scripture Reading</vt:lpstr>
      <vt:lpstr>Contrasting hypocrisy with True Biblical Righteousness </vt:lpstr>
      <vt:lpstr>Sermon outline on Speaking Truth</vt:lpstr>
      <vt:lpstr>1. Biblical Teaching</vt:lpstr>
      <vt:lpstr>2. Problem with the false teaching of the Scribes &amp; Pharisees</vt:lpstr>
      <vt:lpstr>3. What did Jesus Teach? </vt:lpstr>
      <vt:lpstr>4. How about our society? </vt:lpstr>
      <vt:lpstr>5. How then should we live? </vt:lpstr>
      <vt:lpstr>5. How then should we live? (cont.)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87</cp:revision>
  <cp:lastPrinted>2022-07-29T21:45:08Z</cp:lastPrinted>
  <dcterms:created xsi:type="dcterms:W3CDTF">2021-11-19T21:57:39Z</dcterms:created>
  <dcterms:modified xsi:type="dcterms:W3CDTF">2022-07-31T14:04:58Z</dcterms:modified>
</cp:coreProperties>
</file>