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07" r:id="rId2"/>
    <p:sldId id="502" r:id="rId3"/>
    <p:sldId id="491" r:id="rId4"/>
    <p:sldId id="503" r:id="rId5"/>
    <p:sldId id="509" r:id="rId6"/>
    <p:sldId id="559" r:id="rId7"/>
    <p:sldId id="568" r:id="rId8"/>
    <p:sldId id="504" r:id="rId9"/>
    <p:sldId id="569" r:id="rId10"/>
    <p:sldId id="570" r:id="rId11"/>
    <p:sldId id="322" r:id="rId12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AEA5A-3AC9-4373-83BD-4E955675D2B2}" v="8" dt="2023-02-15T06:00:53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27" y="3253778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 5 – 7 Sermon on the Mount Overview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February 19,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5504-49F1-8D12-68D8-1E8AB56D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DAEB-457D-FEA6-7A2A-833AC4A7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335" y="1331259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/>
              <a:t>REACTIONS? </a:t>
            </a:r>
          </a:p>
        </p:txBody>
      </p:sp>
    </p:spTree>
    <p:extLst>
      <p:ext uri="{BB962C8B-B14F-4D97-AF65-F5344CB8AC3E}">
        <p14:creationId xmlns:p14="http://schemas.microsoft.com/office/powerpoint/2010/main" val="351019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E23D-A368-BC10-D0B6-10013737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Sermon on the Mt.</a:t>
            </a:r>
            <a:br>
              <a:rPr lang="en-US" dirty="0"/>
            </a:br>
            <a:r>
              <a:rPr lang="en-US" dirty="0"/>
              <a:t>Matthew 5-7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FACB-8D58-4C36-1934-CCC6B1386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1" y="2225446"/>
            <a:ext cx="11100759" cy="4179836"/>
          </a:xfrm>
        </p:spPr>
        <p:txBody>
          <a:bodyPr>
            <a:normAutofit fontScale="85000" lnSpcReduction="1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sz="3300" dirty="0"/>
              <a:t>5:3-12 True character (Beatitudes)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300" dirty="0"/>
              <a:t> 5:13-16 True manifestation (salt &amp; light)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300" dirty="0"/>
              <a:t> 5:17-48 True Righteousness </a:t>
            </a:r>
            <a:r>
              <a:rPr lang="en-US" sz="3300" dirty="0">
                <a:sym typeface="Wingdings" panose="05000000000000000000" pitchFamily="2" charset="2"/>
              </a:rPr>
              <a:t> Perfection (spirit of the law) </a:t>
            </a:r>
            <a:endParaRPr lang="en-US" sz="3300" dirty="0"/>
          </a:p>
          <a:p>
            <a:pPr marL="857250" indent="-857250">
              <a:buFont typeface="+mj-lt"/>
              <a:buAutoNum type="romanUcPeriod"/>
            </a:pPr>
            <a:r>
              <a:rPr lang="en-US" sz="3300" dirty="0"/>
              <a:t> 6:1-18 True Religion: Giving, Praying, Fasting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300" dirty="0"/>
              <a:t> 6:19-34 True Life priorities: Seek 1</a:t>
            </a:r>
            <a:r>
              <a:rPr lang="en-US" sz="3300" baseline="30000" dirty="0"/>
              <a:t>st</a:t>
            </a:r>
            <a:r>
              <a:rPr lang="en-US" sz="3300" dirty="0"/>
              <a:t> Kingdom of God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300" dirty="0"/>
              <a:t> 7:1-12 True Relationships: 1) Love God; 2) Love others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300" dirty="0"/>
              <a:t> 7:13-14 Call to Action – “Enter through narrow gate”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2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752A4A4-64E4-F649-AB05-1A2AC224B763}"/>
              </a:ext>
            </a:extLst>
          </p:cNvPr>
          <p:cNvSpPr/>
          <p:nvPr/>
        </p:nvSpPr>
        <p:spPr>
          <a:xfrm rot="10800000">
            <a:off x="11984" y="2952645"/>
            <a:ext cx="12188283" cy="3870668"/>
          </a:xfrm>
          <a:custGeom>
            <a:avLst/>
            <a:gdLst>
              <a:gd name="connsiteX0" fmla="*/ 0 w 12232888"/>
              <a:gd name="connsiteY0" fmla="*/ 0 h 5486400"/>
              <a:gd name="connsiteX1" fmla="*/ 12232888 w 12232888"/>
              <a:gd name="connsiteY1" fmla="*/ 22302 h 5486400"/>
              <a:gd name="connsiteX2" fmla="*/ 12188283 w 12232888"/>
              <a:gd name="connsiteY2" fmla="*/ 1929161 h 5486400"/>
              <a:gd name="connsiteX3" fmla="*/ 11151 w 12232888"/>
              <a:gd name="connsiteY3" fmla="*/ 5486400 h 5486400"/>
              <a:gd name="connsiteX4" fmla="*/ 0 w 12232888"/>
              <a:gd name="connsiteY4" fmla="*/ 0 h 5486400"/>
              <a:gd name="connsiteX0" fmla="*/ 0 w 12188283"/>
              <a:gd name="connsiteY0" fmla="*/ 0 h 5486400"/>
              <a:gd name="connsiteX1" fmla="*/ 12188283 w 12188283"/>
              <a:gd name="connsiteY1" fmla="*/ 22302 h 5486400"/>
              <a:gd name="connsiteX2" fmla="*/ 12188283 w 12188283"/>
              <a:gd name="connsiteY2" fmla="*/ 1929161 h 5486400"/>
              <a:gd name="connsiteX3" fmla="*/ 11151 w 12188283"/>
              <a:gd name="connsiteY3" fmla="*/ 5486400 h 5486400"/>
              <a:gd name="connsiteX4" fmla="*/ 0 w 12188283"/>
              <a:gd name="connsiteY4" fmla="*/ 0 h 5486400"/>
              <a:gd name="connsiteX0" fmla="*/ 0 w 12188283"/>
              <a:gd name="connsiteY0" fmla="*/ 0 h 4336911"/>
              <a:gd name="connsiteX1" fmla="*/ 12188283 w 12188283"/>
              <a:gd name="connsiteY1" fmla="*/ 22302 h 4336911"/>
              <a:gd name="connsiteX2" fmla="*/ 12188283 w 12188283"/>
              <a:gd name="connsiteY2" fmla="*/ 1929161 h 4336911"/>
              <a:gd name="connsiteX3" fmla="*/ 0 w 12188283"/>
              <a:gd name="connsiteY3" fmla="*/ 4336911 h 4336911"/>
              <a:gd name="connsiteX4" fmla="*/ 0 w 12188283"/>
              <a:gd name="connsiteY4" fmla="*/ 0 h 433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3" h="4336911">
                <a:moveTo>
                  <a:pt x="0" y="0"/>
                </a:moveTo>
                <a:lnTo>
                  <a:pt x="12188283" y="22302"/>
                </a:lnTo>
                <a:lnTo>
                  <a:pt x="12188283" y="1929161"/>
                </a:lnTo>
                <a:lnTo>
                  <a:pt x="0" y="4336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DFE5F-4A44-4348-8DC1-4F5AE31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61" y="244479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I. True Character – Matt. 5:3-12</a:t>
            </a:r>
            <a:br>
              <a:rPr lang="en-US" b="1" dirty="0"/>
            </a:br>
            <a:r>
              <a:rPr lang="en-US" b="1" dirty="0"/>
              <a:t>Beatitudes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6835-EE75-4CC9-8AAF-046636BD77FF}"/>
              </a:ext>
            </a:extLst>
          </p:cNvPr>
          <p:cNvSpPr/>
          <p:nvPr/>
        </p:nvSpPr>
        <p:spPr>
          <a:xfrm>
            <a:off x="291381" y="5267173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Poor in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5E7A9-7FA5-4826-B281-CAD7FD6B27F2}"/>
              </a:ext>
            </a:extLst>
          </p:cNvPr>
          <p:cNvSpPr/>
          <p:nvPr/>
        </p:nvSpPr>
        <p:spPr>
          <a:xfrm>
            <a:off x="2382111" y="4891061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F418-40A5-4AF7-AC30-5CF39B9E5088}"/>
              </a:ext>
            </a:extLst>
          </p:cNvPr>
          <p:cNvSpPr/>
          <p:nvPr/>
        </p:nvSpPr>
        <p:spPr>
          <a:xfrm>
            <a:off x="2763511" y="3590693"/>
            <a:ext cx="1754303" cy="950041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B8F2F-5139-4621-82D7-B81C099BC7CC}"/>
              </a:ext>
            </a:extLst>
          </p:cNvPr>
          <p:cNvSpPr/>
          <p:nvPr/>
        </p:nvSpPr>
        <p:spPr>
          <a:xfrm>
            <a:off x="4800443" y="4189546"/>
            <a:ext cx="2611366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H&amp;T for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Righteousness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D11CF3-EBB1-4E1A-9448-06AEB37EF82B}"/>
              </a:ext>
            </a:extLst>
          </p:cNvPr>
          <p:cNvSpPr txBox="1">
            <a:spLocks/>
          </p:cNvSpPr>
          <p:nvPr/>
        </p:nvSpPr>
        <p:spPr>
          <a:xfrm>
            <a:off x="6436504" y="5582324"/>
            <a:ext cx="5116714" cy="757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INVISIBLE/INTERNAL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866B4E-E15A-461D-B2A9-1F991FA4DB1C}"/>
              </a:ext>
            </a:extLst>
          </p:cNvPr>
          <p:cNvSpPr/>
          <p:nvPr/>
        </p:nvSpPr>
        <p:spPr>
          <a:xfrm>
            <a:off x="2045684" y="5145953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FF0654-02F0-4706-B493-4AD40F60432B}"/>
              </a:ext>
            </a:extLst>
          </p:cNvPr>
          <p:cNvSpPr txBox="1">
            <a:spLocks/>
          </p:cNvSpPr>
          <p:nvPr/>
        </p:nvSpPr>
        <p:spPr>
          <a:xfrm>
            <a:off x="69458" y="1696618"/>
            <a:ext cx="4625306" cy="720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VISIBLE/EXTERNAL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4F689D-647B-47CF-A6BC-AE88BC873332}"/>
              </a:ext>
            </a:extLst>
          </p:cNvPr>
          <p:cNvSpPr/>
          <p:nvPr/>
        </p:nvSpPr>
        <p:spPr>
          <a:xfrm>
            <a:off x="7571150" y="3814035"/>
            <a:ext cx="1754303" cy="9132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Pure 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Heart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0C4BC-9EE2-E14E-BC6C-2E691C43F904}"/>
              </a:ext>
            </a:extLst>
          </p:cNvPr>
          <p:cNvSpPr/>
          <p:nvPr/>
        </p:nvSpPr>
        <p:spPr>
          <a:xfrm>
            <a:off x="5195026" y="2805132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Merciful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4588C-EAFC-8B47-87FD-4252E9800FC2}"/>
              </a:ext>
            </a:extLst>
          </p:cNvPr>
          <p:cNvSpPr/>
          <p:nvPr/>
        </p:nvSpPr>
        <p:spPr>
          <a:xfrm>
            <a:off x="7667095" y="2496004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Peace-makers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591249-64F4-0748-A1EF-EAA4A1D4CFB7}"/>
              </a:ext>
            </a:extLst>
          </p:cNvPr>
          <p:cNvSpPr/>
          <p:nvPr/>
        </p:nvSpPr>
        <p:spPr>
          <a:xfrm>
            <a:off x="9793203" y="1948356"/>
            <a:ext cx="2124467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Persecuted for Good</a:t>
            </a:r>
          </a:p>
        </p:txBody>
      </p:sp>
      <p:sp>
        <p:nvSpPr>
          <p:cNvPr id="30" name="Arrow: Right 14">
            <a:extLst>
              <a:ext uri="{FF2B5EF4-FFF2-40B4-BE49-F238E27FC236}">
                <a16:creationId xmlns:a16="http://schemas.microsoft.com/office/drawing/2014/main" id="{D64B3D84-4E5F-C540-BC04-5B4F541B1A82}"/>
              </a:ext>
            </a:extLst>
          </p:cNvPr>
          <p:cNvSpPr/>
          <p:nvPr/>
        </p:nvSpPr>
        <p:spPr>
          <a:xfrm>
            <a:off x="4514146" y="4141139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4">
            <a:extLst>
              <a:ext uri="{FF2B5EF4-FFF2-40B4-BE49-F238E27FC236}">
                <a16:creationId xmlns:a16="http://schemas.microsoft.com/office/drawing/2014/main" id="{7BAB7DEA-40BC-944B-8BCF-6FBE813BF57B}"/>
              </a:ext>
            </a:extLst>
          </p:cNvPr>
          <p:cNvSpPr/>
          <p:nvPr/>
        </p:nvSpPr>
        <p:spPr>
          <a:xfrm rot="16200000">
            <a:off x="3115842" y="4405906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14">
            <a:extLst>
              <a:ext uri="{FF2B5EF4-FFF2-40B4-BE49-F238E27FC236}">
                <a16:creationId xmlns:a16="http://schemas.microsoft.com/office/drawing/2014/main" id="{8918FAED-9A2D-284B-96E9-10D553BD9107}"/>
              </a:ext>
            </a:extLst>
          </p:cNvPr>
          <p:cNvSpPr/>
          <p:nvPr/>
        </p:nvSpPr>
        <p:spPr>
          <a:xfrm rot="16200000">
            <a:off x="5836741" y="3697887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14">
            <a:extLst>
              <a:ext uri="{FF2B5EF4-FFF2-40B4-BE49-F238E27FC236}">
                <a16:creationId xmlns:a16="http://schemas.microsoft.com/office/drawing/2014/main" id="{B6EA95FE-0415-4C45-B4C5-CD58FF9083F5}"/>
              </a:ext>
            </a:extLst>
          </p:cNvPr>
          <p:cNvSpPr/>
          <p:nvPr/>
        </p:nvSpPr>
        <p:spPr>
          <a:xfrm rot="16200000">
            <a:off x="8401522" y="3334818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14">
            <a:extLst>
              <a:ext uri="{FF2B5EF4-FFF2-40B4-BE49-F238E27FC236}">
                <a16:creationId xmlns:a16="http://schemas.microsoft.com/office/drawing/2014/main" id="{E46A4D45-B5D6-514A-BA6C-3A95021B3A27}"/>
              </a:ext>
            </a:extLst>
          </p:cNvPr>
          <p:cNvSpPr/>
          <p:nvPr/>
        </p:nvSpPr>
        <p:spPr>
          <a:xfrm>
            <a:off x="9421956" y="2393847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14">
            <a:extLst>
              <a:ext uri="{FF2B5EF4-FFF2-40B4-BE49-F238E27FC236}">
                <a16:creationId xmlns:a16="http://schemas.microsoft.com/office/drawing/2014/main" id="{9BDF41E6-A59D-8189-C8F5-C208B85587CC}"/>
              </a:ext>
            </a:extLst>
          </p:cNvPr>
          <p:cNvSpPr/>
          <p:nvPr/>
        </p:nvSpPr>
        <p:spPr>
          <a:xfrm>
            <a:off x="7050829" y="3550054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68047"/>
            <a:ext cx="10006258" cy="1400530"/>
          </a:xfrm>
        </p:spPr>
        <p:txBody>
          <a:bodyPr/>
          <a:lstStyle/>
          <a:p>
            <a:r>
              <a:rPr lang="en-US" sz="3200" b="1" dirty="0"/>
              <a:t>II. True manifestation of Kingdom people</a:t>
            </a:r>
            <a:br>
              <a:rPr lang="en-US" sz="3200" b="1" dirty="0"/>
            </a:br>
            <a:r>
              <a:rPr lang="en-US" sz="3200" b="1" dirty="0"/>
              <a:t>Matthew 5:13-16 (Mark 9:50ff, Luke 14:34ff)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99308"/>
            <a:ext cx="10948003" cy="510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Impact/Influence of Jesus’s kingdom people in the world</a:t>
            </a:r>
          </a:p>
          <a:p>
            <a:pPr marL="914400" indent="-914400">
              <a:buAutoNum type="arabicPeriod"/>
            </a:pPr>
            <a:r>
              <a:rPr lang="en-US" b="1" dirty="0"/>
              <a:t>                                  2.</a:t>
            </a:r>
          </a:p>
          <a:p>
            <a:pPr marL="914400" indent="-914400">
              <a:buAutoNum type="arabicPeriod"/>
            </a:pPr>
            <a:endParaRPr lang="en-US" sz="5400" b="1" dirty="0"/>
          </a:p>
          <a:p>
            <a:pPr marL="914400" indent="-914400">
              <a:buAutoNum type="arabicPeriod"/>
            </a:pPr>
            <a:endParaRPr lang="en-US" sz="5400" b="1" dirty="0"/>
          </a:p>
          <a:p>
            <a:pPr marL="914400" indent="-914400">
              <a:buAutoNum type="arabicPeriod"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endParaRPr lang="en-US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C96FE-B3B3-4767-925F-F6B7A346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47" y="2028041"/>
            <a:ext cx="3687376" cy="1944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1DFC7-855F-B35B-789B-F16097A53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4"/>
          <a:stretch/>
        </p:blipFill>
        <p:spPr>
          <a:xfrm>
            <a:off x="7053678" y="2034955"/>
            <a:ext cx="3470904" cy="1986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AB030-26ED-7167-3660-2F2378C33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9" y="4147088"/>
            <a:ext cx="10938996" cy="23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2" y="263842"/>
            <a:ext cx="9404723" cy="1400530"/>
          </a:xfrm>
        </p:spPr>
        <p:txBody>
          <a:bodyPr/>
          <a:lstStyle/>
          <a:p>
            <a:r>
              <a:rPr lang="en-US" dirty="0"/>
              <a:t>III. True Righteousness: Perfection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184" y="1480070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Be careful when you are angry…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even lust…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Speak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Love neighbor/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24721-2224-916D-5FC7-33BC8BD5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5038" y="1125676"/>
            <a:ext cx="1626200" cy="2263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BB364-D4DC-27C8-2F53-E8E1AA07AE77}"/>
              </a:ext>
            </a:extLst>
          </p:cNvPr>
          <p:cNvSpPr txBox="1"/>
          <p:nvPr/>
        </p:nvSpPr>
        <p:spPr>
          <a:xfrm flipH="1">
            <a:off x="292424" y="1213712"/>
            <a:ext cx="20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Heaven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Home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4008-1590-FCCA-6F6A-1BFB4DAA8FB3}"/>
              </a:ext>
            </a:extLst>
          </p:cNvPr>
          <p:cNvSpPr/>
          <p:nvPr/>
        </p:nvSpPr>
        <p:spPr>
          <a:xfrm>
            <a:off x="2953995" y="1138427"/>
            <a:ext cx="3103548" cy="977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Our Abba Father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LOVE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2C510-D2FA-F17F-444C-5183E877D920}"/>
              </a:ext>
            </a:extLst>
          </p:cNvPr>
          <p:cNvSpPr/>
          <p:nvPr/>
        </p:nvSpPr>
        <p:spPr>
          <a:xfrm>
            <a:off x="6134457" y="1138427"/>
            <a:ext cx="3103548" cy="958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God’s name 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61EBE-718D-07AE-7DA3-A0999F971FA5}"/>
              </a:ext>
            </a:extLst>
          </p:cNvPr>
          <p:cNvSpPr/>
          <p:nvPr/>
        </p:nvSpPr>
        <p:spPr>
          <a:xfrm>
            <a:off x="2996729" y="2874269"/>
            <a:ext cx="6281159" cy="602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will be done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9211D9-57FD-CE58-7E45-AF5DCD6C5BE8}"/>
              </a:ext>
            </a:extLst>
          </p:cNvPr>
          <p:cNvCxnSpPr/>
          <p:nvPr/>
        </p:nvCxnSpPr>
        <p:spPr>
          <a:xfrm>
            <a:off x="21364" y="3708883"/>
            <a:ext cx="12123634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F653FA0-496F-AB4C-EC2C-7EFF9A90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4" y="4504091"/>
            <a:ext cx="1431948" cy="1334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F4407E-1850-AA47-F5C3-761403BDEDEE}"/>
              </a:ext>
            </a:extLst>
          </p:cNvPr>
          <p:cNvSpPr/>
          <p:nvPr/>
        </p:nvSpPr>
        <p:spPr>
          <a:xfrm>
            <a:off x="2993877" y="2257228"/>
            <a:ext cx="6284011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Kingdom come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AD5E0-9216-E9D0-9C19-4A0AC3236B5B}"/>
              </a:ext>
            </a:extLst>
          </p:cNvPr>
          <p:cNvSpPr/>
          <p:nvPr/>
        </p:nvSpPr>
        <p:spPr>
          <a:xfrm>
            <a:off x="2914112" y="2177569"/>
            <a:ext cx="6443533" cy="13710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DD660B-DAC5-3E86-F9E1-D31D885CCA2B}"/>
              </a:ext>
            </a:extLst>
          </p:cNvPr>
          <p:cNvSpPr/>
          <p:nvPr/>
        </p:nvSpPr>
        <p:spPr>
          <a:xfrm>
            <a:off x="2914112" y="3816355"/>
            <a:ext cx="6443533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Today</a:t>
            </a:r>
            <a:r>
              <a:rPr lang="en-US" sz="3200" b="1" dirty="0">
                <a:solidFill>
                  <a:schemeClr val="bg1"/>
                </a:solidFill>
              </a:rPr>
              <a:t>: Give us our Daily Bread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BD4DDC-3C42-27EE-A9C0-D23A9405584D}"/>
              </a:ext>
            </a:extLst>
          </p:cNvPr>
          <p:cNvSpPr/>
          <p:nvPr/>
        </p:nvSpPr>
        <p:spPr>
          <a:xfrm>
            <a:off x="2981054" y="4810594"/>
            <a:ext cx="2882785" cy="1555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Looking back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Forgive us…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as we forgive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01B840-D9FC-8F70-B9B8-C6AAE82265D0}"/>
              </a:ext>
            </a:extLst>
          </p:cNvPr>
          <p:cNvSpPr/>
          <p:nvPr/>
        </p:nvSpPr>
        <p:spPr>
          <a:xfrm>
            <a:off x="5945026" y="4827685"/>
            <a:ext cx="3412619" cy="15382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Looking forward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Protect us &amp;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Deliver us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0515A5-9B50-6001-A606-91F7171908D3}"/>
              </a:ext>
            </a:extLst>
          </p:cNvPr>
          <p:cNvCxnSpPr/>
          <p:nvPr/>
        </p:nvCxnSpPr>
        <p:spPr>
          <a:xfrm flipH="1">
            <a:off x="4077567" y="4450644"/>
            <a:ext cx="828942" cy="2399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136FD-8815-F592-65C4-1FF579B8CE4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079479" y="4489784"/>
            <a:ext cx="828942" cy="2399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D175E44-21DE-5B89-ACD5-940C0C9C86B3}"/>
              </a:ext>
            </a:extLst>
          </p:cNvPr>
          <p:cNvSpPr txBox="1"/>
          <p:nvPr/>
        </p:nvSpPr>
        <p:spPr>
          <a:xfrm>
            <a:off x="662164" y="233172"/>
            <a:ext cx="953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IV. True </a:t>
            </a:r>
            <a:r>
              <a:rPr lang="en-US" sz="3200" b="1" dirty="0" err="1"/>
              <a:t>Relgion</a:t>
            </a:r>
            <a:r>
              <a:rPr lang="en-US" sz="3200" b="1" dirty="0"/>
              <a:t>: 1) Giving; 2) Praying; 3) Fasting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5D45A-95D3-52FA-AECF-295673837397}"/>
              </a:ext>
            </a:extLst>
          </p:cNvPr>
          <p:cNvSpPr txBox="1"/>
          <p:nvPr/>
        </p:nvSpPr>
        <p:spPr>
          <a:xfrm>
            <a:off x="9569166" y="1213712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Matt. 6:1-18 </a:t>
            </a:r>
          </a:p>
        </p:txBody>
      </p:sp>
    </p:spTree>
    <p:extLst>
      <p:ext uri="{BB962C8B-B14F-4D97-AF65-F5344CB8AC3E}">
        <p14:creationId xmlns:p14="http://schemas.microsoft.com/office/powerpoint/2010/main" val="356400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F247-2A21-49D4-37EC-C2AFC0A2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True Priorities of life Matt. 6:19-34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1FD3-2538-CB6B-0367-A30B35E23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12" y="1706599"/>
            <a:ext cx="982537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Seek first the kingdom of God and His righteousness</a:t>
            </a:r>
            <a:endParaRPr lang="en-US" dirty="0"/>
          </a:p>
          <a:p>
            <a:r>
              <a:rPr lang="en-US" dirty="0"/>
              <a:t> Lay up treasures in Heaven</a:t>
            </a:r>
          </a:p>
          <a:p>
            <a:r>
              <a:rPr lang="en-US" dirty="0"/>
              <a:t> Stop being anxious about the things of this life</a:t>
            </a:r>
          </a:p>
          <a:p>
            <a:r>
              <a:rPr lang="en-US" dirty="0"/>
              <a:t> Keep your focus on today</a:t>
            </a:r>
          </a:p>
        </p:txBody>
      </p:sp>
    </p:spTree>
    <p:extLst>
      <p:ext uri="{BB962C8B-B14F-4D97-AF65-F5344CB8AC3E}">
        <p14:creationId xmlns:p14="http://schemas.microsoft.com/office/powerpoint/2010/main" val="232511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A62-8CC0-69CA-505B-8CDEC1D2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True Relationships Matt. 7:1-12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62C5-203F-558C-7EDF-A16C23E6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65" y="1699235"/>
            <a:ext cx="9748718" cy="419548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 First judge self, then others to help</a:t>
            </a:r>
          </a:p>
          <a:p>
            <a:pPr lvl="1"/>
            <a:r>
              <a:rPr lang="en-US" dirty="0"/>
              <a:t> Personal “logs” </a:t>
            </a:r>
            <a:r>
              <a:rPr lang="en-US" dirty="0">
                <a:sym typeface="Wingdings" panose="05000000000000000000" pitchFamily="2" charset="2"/>
              </a:rPr>
              <a:t> other’s “specks”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Avoid “dogs” &amp; “pigs”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 Consider God’s gracious love</a:t>
            </a:r>
          </a:p>
          <a:p>
            <a:pPr marL="1143000" lvl="1" indent="-742950"/>
            <a:r>
              <a:rPr lang="en-US" dirty="0">
                <a:sym typeface="Wingdings" panose="05000000000000000000" pitchFamily="2" charset="2"/>
              </a:rPr>
              <a:t>Love others (Golden Rule)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3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7B23-93F6-708A-86B8-6B89BFA3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F488C-9A89-F2BF-9DDF-18134AEF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19" y="1853248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“Enter through the narrow gate”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Warnings: </a:t>
            </a:r>
          </a:p>
          <a:p>
            <a:pPr marL="742950" indent="-742950">
              <a:buAutoNum type="arabicPeriod"/>
            </a:pPr>
            <a:r>
              <a:rPr lang="en-US" dirty="0"/>
              <a:t>False Teachers</a:t>
            </a:r>
          </a:p>
          <a:p>
            <a:pPr marL="742950" indent="-742950">
              <a:buAutoNum type="arabicPeriod"/>
            </a:pPr>
            <a:r>
              <a:rPr lang="en-US" dirty="0"/>
              <a:t>False Confession (saying only)</a:t>
            </a:r>
          </a:p>
          <a:p>
            <a:pPr marL="742950" indent="-742950">
              <a:buAutoNum type="arabicPeriod"/>
            </a:pPr>
            <a:r>
              <a:rPr lang="en-US" dirty="0"/>
              <a:t>False Foundation </a:t>
            </a:r>
            <a:r>
              <a:rPr lang="en-US"/>
              <a:t>(hearing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01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12864</TotalTime>
  <Words>479</Words>
  <Application>Microsoft Office PowerPoint</Application>
  <PresentationFormat>Widescreen</PresentationFormat>
  <Paragraphs>100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              Matt 5 – 7 Sermon on the Mount Overview   Pastor Sam February 19, 2023</vt:lpstr>
      <vt:lpstr>Overview of the Sermon on the Mt. Matthew 5-7</vt:lpstr>
      <vt:lpstr>I. True Character – Matt. 5:3-12 Beatitudes</vt:lpstr>
      <vt:lpstr>II. True manifestation of Kingdom people Matthew 5:13-16 (Mark 9:50ff, Luke 14:34ff)</vt:lpstr>
      <vt:lpstr>III. True Righteousness: Perfection </vt:lpstr>
      <vt:lpstr>PowerPoint Presentation</vt:lpstr>
      <vt:lpstr>V. True Priorities of life Matt. 6:19-34</vt:lpstr>
      <vt:lpstr>VI. True Relationships Matt. 7:1-12</vt:lpstr>
      <vt:lpstr>VII. Call to Action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57</cp:revision>
  <cp:lastPrinted>2023-02-15T20:45:54Z</cp:lastPrinted>
  <dcterms:created xsi:type="dcterms:W3CDTF">2021-11-19T21:57:39Z</dcterms:created>
  <dcterms:modified xsi:type="dcterms:W3CDTF">2023-02-19T05:46:32Z</dcterms:modified>
</cp:coreProperties>
</file>