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307" r:id="rId2"/>
    <p:sldId id="486" r:id="rId3"/>
    <p:sldId id="491" r:id="rId4"/>
    <p:sldId id="490" r:id="rId5"/>
    <p:sldId id="488" r:id="rId6"/>
    <p:sldId id="322" r:id="rId7"/>
  </p:sldIdLst>
  <p:sldSz cx="12192000" cy="6858000"/>
  <p:notesSz cx="7099300" cy="9385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71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76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r">
              <a:defRPr sz="1200"/>
            </a:lvl1pPr>
          </a:lstStyle>
          <a:p>
            <a:fld id="{867E5A53-2486-4E3A-8424-3F8493DB3F12}" type="datetimeFigureOut">
              <a:rPr lang="en-US" smtClean="0"/>
              <a:t>4/8/2023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29275" cy="3167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92" tIns="47096" rIns="94192" bIns="4709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516676"/>
            <a:ext cx="5679440" cy="3695462"/>
          </a:xfrm>
          <a:prstGeom prst="rect">
            <a:avLst/>
          </a:prstGeom>
        </p:spPr>
        <p:txBody>
          <a:bodyPr vert="horz" lIns="94192" tIns="47096" rIns="94192" bIns="4709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r">
              <a:defRPr sz="1200"/>
            </a:lvl1pPr>
          </a:lstStyle>
          <a:p>
            <a:fld id="{9F14B8F8-0443-4C6A-B857-252263001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290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7A8AF-46BA-495D-A6A9-C4E1AA5DC2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786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4/8/2023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FF669CF-A615-4784-A56A-C13B5471DF3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54955" y="230952"/>
            <a:ext cx="3737594" cy="166492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4/8/2023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4/8/2023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1"/>
              </a:buClr>
              <a:defRPr sz="4000"/>
            </a:lvl1pPr>
            <a:lvl2pPr>
              <a:buClr>
                <a:schemeClr val="tx1"/>
              </a:buClr>
              <a:defRPr sz="3600"/>
            </a:lvl2pPr>
            <a:lvl3pPr>
              <a:buClr>
                <a:schemeClr val="tx1"/>
              </a:buClr>
              <a:defRPr sz="3200"/>
            </a:lvl3pPr>
            <a:lvl4pPr>
              <a:buClr>
                <a:schemeClr val="tx1"/>
              </a:buClr>
              <a:defRPr sz="2800"/>
            </a:lvl4pPr>
            <a:lvl5pPr>
              <a:buClr>
                <a:schemeClr val="tx1"/>
              </a:buClr>
              <a:defRPr sz="2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/>
            </a:lvl1pPr>
            <a:lvl2pPr>
              <a:buClr>
                <a:schemeClr val="tx1"/>
              </a:buClr>
              <a:defRPr sz="2400"/>
            </a:lvl2pPr>
            <a:lvl3pPr>
              <a:buClr>
                <a:schemeClr val="tx1"/>
              </a:buClr>
              <a:defRPr sz="2000"/>
            </a:lvl3pPr>
            <a:lvl4pPr>
              <a:buClr>
                <a:schemeClr val="tx1"/>
              </a:buClr>
              <a:defRPr sz="1800"/>
            </a:lvl4pPr>
            <a:lvl5pPr>
              <a:buClr>
                <a:schemeClr val="tx1"/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/>
            </a:lvl1pPr>
            <a:lvl2pPr>
              <a:buClr>
                <a:schemeClr val="tx1"/>
              </a:buClr>
              <a:defRPr sz="2400"/>
            </a:lvl2pPr>
            <a:lvl3pPr>
              <a:buClr>
                <a:schemeClr val="tx1"/>
              </a:buClr>
              <a:defRPr sz="2000"/>
            </a:lvl3pPr>
            <a:lvl4pPr>
              <a:buClr>
                <a:schemeClr val="tx1"/>
              </a:buClr>
              <a:defRPr sz="1800"/>
            </a:lvl4pPr>
            <a:lvl5pPr>
              <a:buClr>
                <a:schemeClr val="tx1"/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18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18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4/8/2023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4/8/2023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4/8/2023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4/8/2023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32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681" y="3469909"/>
            <a:ext cx="11449710" cy="3329581"/>
          </a:xfrm>
        </p:spPr>
        <p:txBody>
          <a:bodyPr/>
          <a:lstStyle/>
          <a:p>
            <a:br>
              <a:rPr lang="en-US" sz="4400" dirty="0"/>
            </a:br>
            <a:br>
              <a:rPr lang="en-US" sz="4000" dirty="0"/>
            </a:br>
            <a:r>
              <a:rPr lang="en-US" sz="1800" dirty="0"/>
              <a:t> </a:t>
            </a: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r>
              <a:rPr lang="en-US" sz="4000" b="1" dirty="0"/>
              <a:t>Easter Resurrection Sunday</a:t>
            </a:r>
            <a:br>
              <a:rPr lang="en-US" sz="4000" b="1" dirty="0"/>
            </a:br>
            <a:br>
              <a:rPr lang="en-US" sz="4000" dirty="0"/>
            </a:br>
            <a:r>
              <a:rPr lang="en-US" sz="4400" b="1" dirty="0"/>
              <a:t>The Kindness and Severity of God</a:t>
            </a:r>
            <a:br>
              <a:rPr lang="en-US" sz="4400" b="1" dirty="0"/>
            </a:br>
            <a:r>
              <a:rPr lang="en-US" sz="4400" b="1" dirty="0"/>
              <a:t>Romans 11:22</a:t>
            </a:r>
            <a:br>
              <a:rPr lang="en-US" sz="4400" b="1" dirty="0"/>
            </a:br>
            <a:br>
              <a:rPr lang="en-US" sz="4400" b="1" dirty="0"/>
            </a:br>
            <a:r>
              <a:rPr lang="en-US" sz="4000" b="1" dirty="0"/>
              <a:t>Pastor Sam</a:t>
            </a:r>
            <a:br>
              <a:rPr lang="en-US" sz="4000" b="1" dirty="0"/>
            </a:br>
            <a:r>
              <a:rPr lang="en-US" sz="4000" b="1" dirty="0"/>
              <a:t>April 9, 2023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114326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95847-21D3-9798-3633-548ADC486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Timeline: Crucifixion to Resurrection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95FA2C6-D70D-201D-90CB-4D249CED2F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2074933"/>
              </p:ext>
            </p:extLst>
          </p:nvPr>
        </p:nvGraphicFramePr>
        <p:xfrm>
          <a:off x="534839" y="1483293"/>
          <a:ext cx="109728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0119">
                  <a:extLst>
                    <a:ext uri="{9D8B030D-6E8A-4147-A177-3AD203B41FA5}">
                      <a16:colId xmlns:a16="http://schemas.microsoft.com/office/drawing/2014/main" val="2355868566"/>
                    </a:ext>
                  </a:extLst>
                </a:gridCol>
                <a:gridCol w="2639684">
                  <a:extLst>
                    <a:ext uri="{9D8B030D-6E8A-4147-A177-3AD203B41FA5}">
                      <a16:colId xmlns:a16="http://schemas.microsoft.com/office/drawing/2014/main" val="586326456"/>
                    </a:ext>
                  </a:extLst>
                </a:gridCol>
                <a:gridCol w="6072997">
                  <a:extLst>
                    <a:ext uri="{9D8B030D-6E8A-4147-A177-3AD203B41FA5}">
                      <a16:colId xmlns:a16="http://schemas.microsoft.com/office/drawing/2014/main" val="3027620715"/>
                    </a:ext>
                  </a:extLst>
                </a:gridCol>
              </a:tblGrid>
              <a:tr h="816756">
                <a:tc>
                  <a:txBody>
                    <a:bodyPr/>
                    <a:lstStyle/>
                    <a:p>
                      <a:r>
                        <a:rPr lang="en-US" sz="2400" dirty="0"/>
                        <a:t>Day – Global Standard</a:t>
                      </a:r>
                    </a:p>
                    <a:p>
                      <a:r>
                        <a:rPr lang="en-US" sz="2400" dirty="0"/>
                        <a:t>Midnight to midnight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Day – Jewish</a:t>
                      </a:r>
                    </a:p>
                    <a:p>
                      <a:r>
                        <a:rPr lang="en-US" sz="2400" dirty="0"/>
                        <a:t>Sunset to Sunset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Key events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0427226"/>
                  </a:ext>
                </a:extLst>
              </a:tr>
              <a:tr h="1166794">
                <a:tc>
                  <a:txBody>
                    <a:bodyPr/>
                    <a:lstStyle/>
                    <a:p>
                      <a:r>
                        <a:rPr lang="en-US" sz="2400" dirty="0"/>
                        <a:t>Friday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Sunset Th.-F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~9am Crucifixion</a:t>
                      </a:r>
                    </a:p>
                    <a:p>
                      <a:r>
                        <a:rPr lang="en-US" sz="2400" dirty="0"/>
                        <a:t>~3pm Death of Christ (spear to side)</a:t>
                      </a:r>
                    </a:p>
                    <a:p>
                      <a:r>
                        <a:rPr lang="en-US" sz="2400" dirty="0"/>
                        <a:t>Buried before sunset (Sabbath)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754007"/>
                  </a:ext>
                </a:extLst>
              </a:tr>
              <a:tr h="473200">
                <a:tc>
                  <a:txBody>
                    <a:bodyPr/>
                    <a:lstStyle/>
                    <a:p>
                      <a:r>
                        <a:rPr lang="en-US" sz="2400" dirty="0"/>
                        <a:t>Saturday (Sabbath)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Sunset F– Sat.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Sabbath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0268512"/>
                  </a:ext>
                </a:extLst>
              </a:tr>
              <a:tr h="1166794">
                <a:tc>
                  <a:txBody>
                    <a:bodyPr/>
                    <a:lstStyle/>
                    <a:p>
                      <a:r>
                        <a:rPr lang="en-US" sz="2400" dirty="0"/>
                        <a:t>Sunday </a:t>
                      </a:r>
                    </a:p>
                    <a:p>
                      <a:r>
                        <a:rPr lang="en-US" sz="2400" dirty="0"/>
                        <a:t>(1</a:t>
                      </a:r>
                      <a:r>
                        <a:rPr lang="en-US" sz="2400" baseline="30000" dirty="0"/>
                        <a:t>st</a:t>
                      </a:r>
                      <a:r>
                        <a:rPr lang="en-US" sz="2400" dirty="0"/>
                        <a:t> Day)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Sunset Sat.-Sun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By Sun sunrise Jesus was resurrected</a:t>
                      </a:r>
                    </a:p>
                    <a:p>
                      <a:r>
                        <a:rPr lang="en-US" sz="2400" dirty="0"/>
                        <a:t>Spent the next 40 days with disciples  (eye-witnesses) until his ascension.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69337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3872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894A6-9085-067D-C234-88CB46099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Theme: Balance of Love (kindness) and Holiness (severity)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80350CB5-72E8-0B97-7828-E047BFE3BF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5104734"/>
              </p:ext>
            </p:extLst>
          </p:nvPr>
        </p:nvGraphicFramePr>
        <p:xfrm>
          <a:off x="1336225" y="2164781"/>
          <a:ext cx="9265640" cy="454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9845">
                  <a:extLst>
                    <a:ext uri="{9D8B030D-6E8A-4147-A177-3AD203B41FA5}">
                      <a16:colId xmlns:a16="http://schemas.microsoft.com/office/drawing/2014/main" val="3496283436"/>
                    </a:ext>
                  </a:extLst>
                </a:gridCol>
                <a:gridCol w="5525795">
                  <a:extLst>
                    <a:ext uri="{9D8B030D-6E8A-4147-A177-3AD203B41FA5}">
                      <a16:colId xmlns:a16="http://schemas.microsoft.com/office/drawing/2014/main" val="31750447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Key event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Key Prophecy/Covenant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2890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Creation/Fall of 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Seed of woman (Gen.3:15)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370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Universal Flood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Noahic covenant (Gen.8)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5730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Abraham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Abrahamic covenant (Gen.12;15)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70181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Exodus from Egypt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Mosaic covenant (Ex.19;24)</a:t>
                      </a:r>
                    </a:p>
                    <a:p>
                      <a:r>
                        <a:rPr lang="en-US" sz="2800" dirty="0"/>
                        <a:t>Blessings/Curses (Deut. 27-28)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8993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Kingdom of Israel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Davidic covenant (2 Sam.7)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5208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1</a:t>
                      </a:r>
                      <a:r>
                        <a:rPr lang="en-US" sz="2800" baseline="30000" dirty="0"/>
                        <a:t>st</a:t>
                      </a:r>
                      <a:r>
                        <a:rPr lang="en-US" sz="2800" dirty="0"/>
                        <a:t> Coming of Christ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New Covenant (NT)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70835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5948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BF676-2FAF-9A32-C034-2335EEA24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636576" cy="1400530"/>
          </a:xfrm>
        </p:spPr>
        <p:txBody>
          <a:bodyPr/>
          <a:lstStyle/>
          <a:p>
            <a:r>
              <a:rPr lang="en-US" dirty="0"/>
              <a:t>What did Jesus’s resurrection prove?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7D37E1-02B1-920C-D4D5-84B3856023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1578633"/>
            <a:ext cx="10899778" cy="4618007"/>
          </a:xfrm>
        </p:spPr>
        <p:txBody>
          <a:bodyPr>
            <a:normAutofit fontScale="92500"/>
          </a:bodyPr>
          <a:lstStyle/>
          <a:p>
            <a:r>
              <a:rPr lang="en-US" dirty="0"/>
              <a:t> </a:t>
            </a:r>
            <a:r>
              <a:rPr lang="en-US" sz="3500" dirty="0"/>
              <a:t>Jesus met God’s righteous requirement for sin –  paid the debt in full! </a:t>
            </a:r>
          </a:p>
          <a:p>
            <a:r>
              <a:rPr lang="en-US" sz="3500" dirty="0"/>
              <a:t> Jesus validated that he is God</a:t>
            </a:r>
          </a:p>
          <a:p>
            <a:r>
              <a:rPr lang="en-US" sz="3500" dirty="0"/>
              <a:t> He took the keys of death and hell from the devil</a:t>
            </a:r>
          </a:p>
          <a:p>
            <a:r>
              <a:rPr lang="en-US" sz="3500" dirty="0"/>
              <a:t> He is our assurance of salvation &amp; eternal life! </a:t>
            </a:r>
          </a:p>
          <a:p>
            <a:r>
              <a:rPr lang="en-US" sz="3500" dirty="0"/>
              <a:t> There is none who can condemn us!</a:t>
            </a:r>
          </a:p>
          <a:p>
            <a:r>
              <a:rPr lang="en-US" sz="3500" dirty="0"/>
              <a:t> We have the deposit of the Holy Spirit</a:t>
            </a:r>
          </a:p>
        </p:txBody>
      </p:sp>
    </p:spTree>
    <p:extLst>
      <p:ext uri="{BB962C8B-B14F-4D97-AF65-F5344CB8AC3E}">
        <p14:creationId xmlns:p14="http://schemas.microsoft.com/office/powerpoint/2010/main" val="334977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B9B55-E80B-0662-558B-7949E1FCB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then should we live?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118789-A6EA-162F-5CFC-5305FFE23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64" y="1630223"/>
            <a:ext cx="11404121" cy="4195481"/>
          </a:xfrm>
        </p:spPr>
        <p:txBody>
          <a:bodyPr>
            <a:normAutofit fontScale="92500"/>
          </a:bodyPr>
          <a:lstStyle/>
          <a:p>
            <a:r>
              <a:rPr lang="en-US" dirty="0"/>
              <a:t> </a:t>
            </a:r>
            <a:r>
              <a:rPr lang="en-US" sz="3500" dirty="0"/>
              <a:t>Fear God alone (Matt. 10:28)</a:t>
            </a:r>
          </a:p>
          <a:p>
            <a:r>
              <a:rPr lang="en-US" sz="3500" dirty="0"/>
              <a:t> Love God with all our heart, soul &amp;  mind (Matt. 22:37)</a:t>
            </a:r>
          </a:p>
          <a:p>
            <a:r>
              <a:rPr lang="en-US" sz="3500" dirty="0"/>
              <a:t> Remember that God disciplines his children (Heb. 12:6)</a:t>
            </a:r>
          </a:p>
          <a:p>
            <a:r>
              <a:rPr lang="en-US" sz="3500" dirty="0"/>
              <a:t> Keep the trials of life in perspective (2 Cor.4:17-18)</a:t>
            </a:r>
          </a:p>
          <a:p>
            <a:r>
              <a:rPr lang="en-US" sz="3500" dirty="0"/>
              <a:t> Find our joy and peace in Christ (Luke 10:20; Phil. 4:4-9)</a:t>
            </a:r>
          </a:p>
        </p:txBody>
      </p:sp>
    </p:spTree>
    <p:extLst>
      <p:ext uri="{BB962C8B-B14F-4D97-AF65-F5344CB8AC3E}">
        <p14:creationId xmlns:p14="http://schemas.microsoft.com/office/powerpoint/2010/main" val="3684216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6000" b="1" dirty="0"/>
              <a:t>To God be the glory! </a:t>
            </a:r>
          </a:p>
        </p:txBody>
      </p:sp>
    </p:spTree>
    <p:extLst>
      <p:ext uri="{BB962C8B-B14F-4D97-AF65-F5344CB8AC3E}">
        <p14:creationId xmlns:p14="http://schemas.microsoft.com/office/powerpoint/2010/main" val="20577712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5126</TotalTime>
  <Words>357</Words>
  <Application>Microsoft Office PowerPoint</Application>
  <PresentationFormat>Widescreen</PresentationFormat>
  <Paragraphs>53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Wingdings 3</vt:lpstr>
      <vt:lpstr>Ion</vt:lpstr>
      <vt:lpstr>              Easter Resurrection Sunday  The Kindness and Severity of God Romans 11:22  Pastor Sam April 9, 2023</vt:lpstr>
      <vt:lpstr>Timeline: Crucifixion to Resurrection</vt:lpstr>
      <vt:lpstr>Theme: Balance of Love (kindness) and Holiness (severity)</vt:lpstr>
      <vt:lpstr>What did Jesus’s resurrection prove?</vt:lpstr>
      <vt:lpstr>How then should we live?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contrarian wisdom of God  Isaiah 55:8-9</dc:title>
  <dc:creator>Samuel Kim</dc:creator>
  <cp:lastModifiedBy>Samuel Kim</cp:lastModifiedBy>
  <cp:revision>41</cp:revision>
  <cp:lastPrinted>2022-03-03T21:21:50Z</cp:lastPrinted>
  <dcterms:created xsi:type="dcterms:W3CDTF">2021-11-19T21:57:39Z</dcterms:created>
  <dcterms:modified xsi:type="dcterms:W3CDTF">2023-04-09T04:56:59Z</dcterms:modified>
</cp:coreProperties>
</file>