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07" r:id="rId2"/>
    <p:sldId id="571" r:id="rId3"/>
    <p:sldId id="3900" r:id="rId4"/>
    <p:sldId id="3901" r:id="rId5"/>
    <p:sldId id="3903" r:id="rId6"/>
    <p:sldId id="3902" r:id="rId7"/>
    <p:sldId id="3904" r:id="rId8"/>
    <p:sldId id="3905" r:id="rId9"/>
    <p:sldId id="3907" r:id="rId10"/>
    <p:sldId id="3906" r:id="rId11"/>
    <p:sldId id="322" r:id="rId12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0FC21-E0ED-715A-1C06-EA0EB91B7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439" y="237458"/>
            <a:ext cx="4104083" cy="2113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Luke%2016&amp;version=ESV#fen-ESV-25634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The Secrets of the Kingdom: Why Jesus came into the World?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December 24,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EFE54-AF51-5629-8865-D59AA268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45" y="1676400"/>
            <a:ext cx="3888646" cy="330884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/>
              <a:t>The Second Coming will not be like the first…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C2D8D-3245-BAAE-7DC1-1E618E677B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03" r="20419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Why Jesus came into the World?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13:47-50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7AAF-6AC0-6696-DDFD-EB399AA5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A23A-12B9-3FC9-FA84-ED3C8F484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48352-CE25-F6D4-26DC-6F6952F7D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70" y="0"/>
            <a:ext cx="12214670" cy="7735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C53309-C81F-C606-21FC-9B68B3AFE294}"/>
              </a:ext>
            </a:extLst>
          </p:cNvPr>
          <p:cNvSpPr txBox="1"/>
          <p:nvPr/>
        </p:nvSpPr>
        <p:spPr>
          <a:xfrm>
            <a:off x="0" y="245506"/>
            <a:ext cx="3318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Merry Christmas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29641-C4B2-819A-8B84-15258D7237D1}"/>
              </a:ext>
            </a:extLst>
          </p:cNvPr>
          <p:cNvSpPr txBox="1"/>
          <p:nvPr/>
        </p:nvSpPr>
        <p:spPr>
          <a:xfrm>
            <a:off x="8873465" y="452718"/>
            <a:ext cx="3121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But Why? </a:t>
            </a:r>
          </a:p>
        </p:txBody>
      </p:sp>
    </p:spTree>
    <p:extLst>
      <p:ext uri="{BB962C8B-B14F-4D97-AF65-F5344CB8AC3E}">
        <p14:creationId xmlns:p14="http://schemas.microsoft.com/office/powerpoint/2010/main" val="2081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F59A-6AB1-1DA0-1A78-E8137893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89C5-AC40-E8B1-653D-0F82664E7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2F1E9-4F6A-51DC-EAC6-FA52DCDA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7"/>
            <a:ext cx="12192000" cy="7035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34D9B-11E4-8154-1100-0FF57A616E26}"/>
              </a:ext>
            </a:extLst>
          </p:cNvPr>
          <p:cNvSpPr txBox="1"/>
          <p:nvPr/>
        </p:nvSpPr>
        <p:spPr>
          <a:xfrm>
            <a:off x="6759018" y="253048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Fall of Man</a:t>
            </a:r>
          </a:p>
        </p:txBody>
      </p:sp>
    </p:spTree>
    <p:extLst>
      <p:ext uri="{BB962C8B-B14F-4D97-AF65-F5344CB8AC3E}">
        <p14:creationId xmlns:p14="http://schemas.microsoft.com/office/powerpoint/2010/main" val="138862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A78D-5457-D63C-8660-C699A921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13:47-50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D1AA-DE67-F2D6-A061-1D26B2AB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483744"/>
            <a:ext cx="10775262" cy="476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0" baseline="30000" dirty="0">
                <a:effectLst/>
                <a:latin typeface="system-ui"/>
              </a:rPr>
              <a:t>47 </a:t>
            </a:r>
            <a:r>
              <a:rPr lang="en-US" sz="3600" b="0" i="0" dirty="0">
                <a:effectLst/>
                <a:latin typeface="system-ui"/>
              </a:rPr>
              <a:t>“Again, the kingdom of heaven is like a net that was thrown into the sea and gathered fish of every kind. </a:t>
            </a:r>
            <a:r>
              <a:rPr lang="en-US" sz="3600" b="1" i="0" baseline="30000" dirty="0">
                <a:effectLst/>
                <a:latin typeface="system-ui"/>
              </a:rPr>
              <a:t>48 </a:t>
            </a:r>
            <a:r>
              <a:rPr lang="en-US" sz="3600" b="0" i="0" dirty="0">
                <a:effectLst/>
                <a:latin typeface="system-ui"/>
              </a:rPr>
              <a:t>When it was full, men drew it ashore and sat down and sorted the good into containers but threw away the bad. </a:t>
            </a:r>
            <a:r>
              <a:rPr lang="en-US" sz="3600" b="1" i="0" baseline="30000" dirty="0">
                <a:effectLst/>
                <a:latin typeface="system-ui"/>
              </a:rPr>
              <a:t>49 </a:t>
            </a:r>
            <a:r>
              <a:rPr lang="en-US" sz="3600" b="0" i="0" dirty="0">
                <a:effectLst/>
                <a:latin typeface="system-ui"/>
              </a:rPr>
              <a:t>So it will be at the end of the age. The angels will come out and separate the evil from the righteous  </a:t>
            </a:r>
          </a:p>
          <a:p>
            <a:pPr marL="0" indent="0">
              <a:buNone/>
            </a:pPr>
            <a:r>
              <a:rPr lang="en-US" sz="3600" b="1" i="0" baseline="30000" dirty="0">
                <a:effectLst/>
                <a:latin typeface="system-ui"/>
              </a:rPr>
              <a:t>50 </a:t>
            </a:r>
            <a:r>
              <a:rPr lang="en-US" sz="3600" b="0" i="0" dirty="0">
                <a:effectLst/>
                <a:latin typeface="system-ui"/>
              </a:rPr>
              <a:t>and throw them into the fiery furnace. In that place there will be weeping and gnashing of teeth.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61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6EB4-6B15-99B2-09E9-211C4118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99" y="198194"/>
            <a:ext cx="9404723" cy="1400530"/>
          </a:xfrm>
        </p:spPr>
        <p:txBody>
          <a:bodyPr/>
          <a:lstStyle/>
          <a:p>
            <a:r>
              <a:rPr lang="en-US" dirty="0"/>
              <a:t>Secrets of the Kingdom: Parable of the Dragnet – the end of the 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A95DE7-3B69-A1B2-57D5-388E507A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7" y="1624648"/>
            <a:ext cx="11159998" cy="50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5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47EE-20CC-D53C-6AE8-98ACADD8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16:19-31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76AD0-039B-E378-D433-47571AF6A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8" y="1224952"/>
            <a:ext cx="11222966" cy="5633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  <a:latin typeface="system-ui"/>
              </a:rPr>
              <a:t>“There was a rich man who was clothed in purple and fine linen and who feasted sumptuously every day. </a:t>
            </a:r>
            <a:r>
              <a:rPr lang="en-US" sz="2400" b="1" i="0" baseline="30000" dirty="0">
                <a:effectLst/>
                <a:latin typeface="system-ui"/>
              </a:rPr>
              <a:t>20 </a:t>
            </a:r>
            <a:r>
              <a:rPr lang="en-US" sz="2400" b="0" i="0" dirty="0">
                <a:effectLst/>
                <a:latin typeface="system-ui"/>
              </a:rPr>
              <a:t>And at his gate was laid a poor man named Lazarus, covered with sores, </a:t>
            </a:r>
            <a:r>
              <a:rPr lang="en-US" sz="2400" b="1" i="0" baseline="30000" dirty="0">
                <a:effectLst/>
                <a:latin typeface="system-ui"/>
              </a:rPr>
              <a:t>21 </a:t>
            </a:r>
            <a:r>
              <a:rPr lang="en-US" sz="2400" b="0" i="0" dirty="0">
                <a:effectLst/>
                <a:latin typeface="system-ui"/>
              </a:rPr>
              <a:t>who desired to be fed with what fell from the rich man's table. Moreover, even the dogs came and licked his sores. </a:t>
            </a:r>
            <a:r>
              <a:rPr lang="en-US" sz="2400" b="1" i="0" baseline="30000" dirty="0">
                <a:effectLst/>
                <a:latin typeface="system-ui"/>
              </a:rPr>
              <a:t>22 </a:t>
            </a:r>
            <a:r>
              <a:rPr lang="en-US" sz="2400" b="0" i="0" dirty="0">
                <a:effectLst/>
                <a:latin typeface="system-ui"/>
              </a:rPr>
              <a:t>The poor man died and was carried by the angels to Abraham's side.</a:t>
            </a:r>
            <a:r>
              <a:rPr lang="en-US" sz="2400" b="0" i="0" baseline="30000" dirty="0">
                <a:effectLst/>
                <a:latin typeface="system-ui"/>
              </a:rPr>
              <a:t>[</a:t>
            </a:r>
            <a:r>
              <a:rPr lang="en-US" sz="2400" b="0" i="0" baseline="30000" dirty="0">
                <a:effectLst/>
                <a:latin typeface="system-ui"/>
                <a:hlinkClick r:id="rId2" tooltip="See footnote 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2400" b="0" i="0" baseline="30000" dirty="0">
                <a:effectLst/>
                <a:latin typeface="system-ui"/>
              </a:rPr>
              <a:t>]</a:t>
            </a:r>
            <a:r>
              <a:rPr lang="en-US" sz="2400" b="0" i="0" dirty="0">
                <a:effectLst/>
                <a:latin typeface="system-ui"/>
              </a:rPr>
              <a:t> The rich man also died and was buried, </a:t>
            </a:r>
            <a:r>
              <a:rPr lang="en-US" sz="2400" b="1" i="0" baseline="30000" dirty="0">
                <a:effectLst/>
                <a:latin typeface="system-ui"/>
              </a:rPr>
              <a:t>23 </a:t>
            </a:r>
            <a:r>
              <a:rPr lang="en-US" sz="2400" b="0" i="0" dirty="0">
                <a:effectLst/>
                <a:latin typeface="system-ui"/>
              </a:rPr>
              <a:t>and in Hades, being in torment, he lifted up his eyes and saw Abraham far off and Lazarus at his side. </a:t>
            </a:r>
            <a:r>
              <a:rPr lang="en-US" sz="2400" b="1" i="0" baseline="30000" dirty="0">
                <a:effectLst/>
                <a:latin typeface="system-ui"/>
              </a:rPr>
              <a:t>24 </a:t>
            </a:r>
            <a:r>
              <a:rPr lang="en-US" sz="2400" b="0" i="0" dirty="0">
                <a:effectLst/>
                <a:latin typeface="system-ui"/>
              </a:rPr>
              <a:t>And he called out, ‘Father Abraham, have mercy on me, and send Lazarus to dip the end of his finger in water and cool my tongue, for I am in anguish in this flame.’ </a:t>
            </a:r>
            <a:r>
              <a:rPr lang="en-US" sz="2400" b="1" i="0" baseline="30000" dirty="0">
                <a:effectLst/>
                <a:latin typeface="system-ui"/>
              </a:rPr>
              <a:t>25 </a:t>
            </a:r>
            <a:r>
              <a:rPr lang="en-US" sz="2400" b="0" i="0" dirty="0">
                <a:effectLst/>
                <a:latin typeface="system-ui"/>
              </a:rPr>
              <a:t>But Abraham said, ‘Child, remember that you in your lifetime received your good things, and Lazarus in like manner bad things; but now he is comforted here, and you are in anguish. </a:t>
            </a:r>
            <a:r>
              <a:rPr lang="en-US" sz="2400" b="1" i="0" baseline="30000" dirty="0">
                <a:effectLst/>
                <a:latin typeface="system-ui"/>
              </a:rPr>
              <a:t>26 </a:t>
            </a:r>
            <a:r>
              <a:rPr lang="en-US" sz="2400" b="0" i="0" dirty="0">
                <a:effectLst/>
                <a:latin typeface="system-ui"/>
              </a:rPr>
              <a:t>And besides all this, between us and you a great chasm has been fixed, in order that those who would pass from here to you may not be able, and none may cross from there to us.’ </a:t>
            </a:r>
            <a:r>
              <a:rPr lang="en-US" sz="2400" b="1" i="0" baseline="30000" dirty="0">
                <a:effectLst/>
                <a:latin typeface="system-ui"/>
              </a:rPr>
              <a:t>27 </a:t>
            </a:r>
            <a:r>
              <a:rPr lang="en-US" sz="2400" b="0" i="0" dirty="0">
                <a:effectLst/>
                <a:latin typeface="system-ui"/>
              </a:rPr>
              <a:t>And he said, ‘Then I beg you, father, to send him to my father's house— </a:t>
            </a:r>
            <a:r>
              <a:rPr lang="en-US" sz="2400" b="1" i="0" baseline="30000" dirty="0">
                <a:effectLst/>
                <a:latin typeface="system-ui"/>
              </a:rPr>
              <a:t>28 </a:t>
            </a:r>
            <a:r>
              <a:rPr lang="en-US" sz="2400" b="0" i="0" dirty="0">
                <a:effectLst/>
                <a:latin typeface="system-ui"/>
              </a:rPr>
              <a:t>for I have five brothers—so that he may warn them, lest they also come into this place of torment.’ </a:t>
            </a:r>
            <a:r>
              <a:rPr lang="en-US" sz="2400" b="1" i="0" baseline="30000" dirty="0">
                <a:effectLst/>
                <a:latin typeface="system-ui"/>
              </a:rPr>
              <a:t>29 </a:t>
            </a:r>
            <a:r>
              <a:rPr lang="en-US" sz="2400" b="0" i="0" dirty="0">
                <a:effectLst/>
                <a:latin typeface="system-ui"/>
              </a:rPr>
              <a:t>But Abraham said, ‘They have Moses and the Prophets; let them hear them.’ </a:t>
            </a:r>
            <a:r>
              <a:rPr lang="en-US" sz="2400" b="1" i="0" baseline="30000" dirty="0">
                <a:effectLst/>
                <a:latin typeface="system-ui"/>
              </a:rPr>
              <a:t>30 </a:t>
            </a:r>
            <a:r>
              <a:rPr lang="en-US" sz="2400" b="0" i="0" dirty="0">
                <a:effectLst/>
                <a:latin typeface="system-ui"/>
              </a:rPr>
              <a:t>And he said, ‘No, father Abraham, but if someone goes to them from the dead, they will repent.’ </a:t>
            </a:r>
            <a:r>
              <a:rPr lang="en-US" sz="2400" b="1" i="0" baseline="30000" dirty="0">
                <a:effectLst/>
                <a:latin typeface="system-ui"/>
              </a:rPr>
              <a:t>31 </a:t>
            </a:r>
            <a:r>
              <a:rPr lang="en-US" sz="2400" b="0" i="0" dirty="0">
                <a:effectLst/>
                <a:latin typeface="system-ui"/>
              </a:rPr>
              <a:t>He said to him, ‘If they do not hear Moses and the Prophets, neither will they be convinced if someone should rise from the dead.’”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78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F5E0-A457-8921-9069-1E7BF293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Jesus’s teaching about Hell in Matthew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260C-8A5D-118F-A270-4EEF2815A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76" y="1364581"/>
            <a:ext cx="10904658" cy="50407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5:21-22 Hell fire for haters of people</a:t>
            </a:r>
          </a:p>
          <a:p>
            <a:r>
              <a:rPr lang="en-US" dirty="0"/>
              <a:t> 8:5-13 a place of weeping &amp; gnashing of teeth</a:t>
            </a:r>
          </a:p>
          <a:p>
            <a:r>
              <a:rPr lang="en-US" dirty="0"/>
              <a:t> 11:20-24 – worse in hell for cities of Israel who rejected Jesus than evil gentile cities. </a:t>
            </a:r>
          </a:p>
          <a:p>
            <a:r>
              <a:rPr lang="en-US" dirty="0"/>
              <a:t> 12:36 – every careless word subject to judgment</a:t>
            </a:r>
          </a:p>
          <a:p>
            <a:r>
              <a:rPr lang="en-US" dirty="0"/>
              <a:t> 18:5-6 – for those who would lead a little one astray, better to have a large milestone tied to their neck and drowned in the depth of the sea (hell)</a:t>
            </a:r>
          </a:p>
          <a:p>
            <a:r>
              <a:rPr lang="en-US" dirty="0"/>
              <a:t> 18:7-9 Better to be in heaven with feet/hand/eye missing, than to be in hell. </a:t>
            </a:r>
          </a:p>
          <a:p>
            <a:r>
              <a:rPr lang="en-US" dirty="0"/>
              <a:t> 23:13-15 Certain hell/woe to Scribes/Pharisees </a:t>
            </a:r>
          </a:p>
        </p:txBody>
      </p:sp>
    </p:spTree>
    <p:extLst>
      <p:ext uri="{BB962C8B-B14F-4D97-AF65-F5344CB8AC3E}">
        <p14:creationId xmlns:p14="http://schemas.microsoft.com/office/powerpoint/2010/main" val="214048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6C59-A4ED-4EBA-66D4-64499F9F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31952"/>
            <a:ext cx="9731466" cy="1400530"/>
          </a:xfrm>
        </p:spPr>
        <p:txBody>
          <a:bodyPr/>
          <a:lstStyle/>
          <a:p>
            <a:r>
              <a:rPr lang="en-US" sz="3600" dirty="0"/>
              <a:t>Range of experience: “Floors” &amp; “Ceilings”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26F14-7453-0A3F-7000-8636AAC6D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05" y="1133853"/>
            <a:ext cx="3669539" cy="2000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E033B-5BA9-C7E4-43F9-BDBB32B28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4"/>
          <a:stretch/>
        </p:blipFill>
        <p:spPr>
          <a:xfrm>
            <a:off x="3776704" y="5457470"/>
            <a:ext cx="3470277" cy="1400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5544C1-1557-D051-945E-8938EF514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653" y="3197108"/>
            <a:ext cx="1788380" cy="1903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CB6C78-D1BE-E4E0-83B0-DD451671242D}"/>
              </a:ext>
            </a:extLst>
          </p:cNvPr>
          <p:cNvSpPr txBox="1"/>
          <p:nvPr/>
        </p:nvSpPr>
        <p:spPr>
          <a:xfrm>
            <a:off x="3836830" y="1330028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Heaven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5099F-F01C-DAB7-22D0-CB8DAC967E06}"/>
              </a:ext>
            </a:extLst>
          </p:cNvPr>
          <p:cNvSpPr txBox="1"/>
          <p:nvPr/>
        </p:nvSpPr>
        <p:spPr>
          <a:xfrm>
            <a:off x="3950197" y="6334780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826395-EEC0-3EDD-5F14-C9583850FB67}"/>
              </a:ext>
            </a:extLst>
          </p:cNvPr>
          <p:cNvSpPr txBox="1"/>
          <p:nvPr/>
        </p:nvSpPr>
        <p:spPr>
          <a:xfrm>
            <a:off x="335560" y="3158480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Believers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1A578-F8E9-B843-380E-C234D2A804CA}"/>
              </a:ext>
            </a:extLst>
          </p:cNvPr>
          <p:cNvSpPr txBox="1"/>
          <p:nvPr/>
        </p:nvSpPr>
        <p:spPr>
          <a:xfrm>
            <a:off x="8990887" y="3163595"/>
            <a:ext cx="25943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Un-Believers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CD4ED4-9527-0468-6DFC-B7B57EA77C06}"/>
              </a:ext>
            </a:extLst>
          </p:cNvPr>
          <p:cNvCxnSpPr>
            <a:cxnSpLocks/>
          </p:cNvCxnSpPr>
          <p:nvPr/>
        </p:nvCxnSpPr>
        <p:spPr>
          <a:xfrm flipV="1">
            <a:off x="2863970" y="1690777"/>
            <a:ext cx="0" cy="23463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C50022-2703-1684-7220-C000B8180202}"/>
              </a:ext>
            </a:extLst>
          </p:cNvPr>
          <p:cNvCxnSpPr>
            <a:cxnSpLocks/>
          </p:cNvCxnSpPr>
          <p:nvPr/>
        </p:nvCxnSpPr>
        <p:spPr>
          <a:xfrm>
            <a:off x="8321178" y="4321834"/>
            <a:ext cx="0" cy="20834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6325FE-48EC-B86D-2793-ED191A465A8D}"/>
              </a:ext>
            </a:extLst>
          </p:cNvPr>
          <p:cNvSpPr txBox="1"/>
          <p:nvPr/>
        </p:nvSpPr>
        <p:spPr>
          <a:xfrm>
            <a:off x="2365858" y="414869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6D8774-2EA8-923D-DBE1-E60874F63C72}"/>
              </a:ext>
            </a:extLst>
          </p:cNvPr>
          <p:cNvSpPr txBox="1"/>
          <p:nvPr/>
        </p:nvSpPr>
        <p:spPr>
          <a:xfrm>
            <a:off x="7821684" y="6405281"/>
            <a:ext cx="998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Worst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38C64-E0F7-EB62-BF28-A5BBFA229EB4}"/>
              </a:ext>
            </a:extLst>
          </p:cNvPr>
          <p:cNvSpPr txBox="1"/>
          <p:nvPr/>
        </p:nvSpPr>
        <p:spPr>
          <a:xfrm>
            <a:off x="2471073" y="1183292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9066C7-AC3C-52CE-83FB-26BC3DA33791}"/>
              </a:ext>
            </a:extLst>
          </p:cNvPr>
          <p:cNvSpPr txBox="1"/>
          <p:nvPr/>
        </p:nvSpPr>
        <p:spPr>
          <a:xfrm>
            <a:off x="7926403" y="3795166"/>
            <a:ext cx="789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1931734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45475</TotalTime>
  <Words>689</Words>
  <Application>Microsoft Office PowerPoint</Application>
  <PresentationFormat>Widescreen</PresentationFormat>
  <Paragraphs>39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system-ui</vt:lpstr>
      <vt:lpstr>Wingdings 3</vt:lpstr>
      <vt:lpstr>Ion</vt:lpstr>
      <vt:lpstr>                    The Secrets of the Kingdom: Why Jesus came into the World?  Pastor Sam December 24, 2023</vt:lpstr>
      <vt:lpstr>Scripture Reading</vt:lpstr>
      <vt:lpstr>PowerPoint Presentation</vt:lpstr>
      <vt:lpstr>PowerPoint Presentation</vt:lpstr>
      <vt:lpstr>Matthew 13:47-50</vt:lpstr>
      <vt:lpstr>Secrets of the Kingdom: Parable of the Dragnet – the end of the age</vt:lpstr>
      <vt:lpstr>Luke 16:19-31 </vt:lpstr>
      <vt:lpstr>Jesus’s teaching about Hell in Matthew</vt:lpstr>
      <vt:lpstr>Range of experience: “Floors” &amp; “Ceilings”  </vt:lpstr>
      <vt:lpstr>The Second Coming will not be like the first…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102</cp:revision>
  <cp:lastPrinted>2023-11-22T21:38:34Z</cp:lastPrinted>
  <dcterms:created xsi:type="dcterms:W3CDTF">2021-11-19T21:57:39Z</dcterms:created>
  <dcterms:modified xsi:type="dcterms:W3CDTF">2023-12-24T01:21:08Z</dcterms:modified>
</cp:coreProperties>
</file>