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307" r:id="rId2"/>
    <p:sldId id="571" r:id="rId3"/>
    <p:sldId id="3923" r:id="rId4"/>
    <p:sldId id="491" r:id="rId5"/>
    <p:sldId id="3921" r:id="rId6"/>
    <p:sldId id="322" r:id="rId7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7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7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ED4976-C005-124C-49C8-239BBCB1128F}"/>
              </a:ext>
            </a:extLst>
          </p:cNvPr>
          <p:cNvSpPr/>
          <p:nvPr userDrawn="1"/>
        </p:nvSpPr>
        <p:spPr>
          <a:xfrm>
            <a:off x="1055716" y="473825"/>
            <a:ext cx="3923608" cy="20283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cross on it&#10;&#10;Description automatically generated">
            <a:extLst>
              <a:ext uri="{FF2B5EF4-FFF2-40B4-BE49-F238E27FC236}">
                <a16:creationId xmlns:a16="http://schemas.microsoft.com/office/drawing/2014/main" id="{53B2679F-FC95-EBB0-891D-431A4DED7E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6909" y="613901"/>
            <a:ext cx="3407705" cy="17481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801" y="2925974"/>
            <a:ext cx="11449710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The true nature of man’s defilement</a:t>
            </a:r>
            <a:br>
              <a:rPr lang="en-US" sz="4000" b="1" dirty="0"/>
            </a:br>
            <a:r>
              <a:rPr lang="en-US" sz="4000" b="1" dirty="0"/>
              <a:t>Matthew 15:10-20</a:t>
            </a:r>
            <a:br>
              <a:rPr lang="en-US" sz="4000" b="1" dirty="0"/>
            </a:br>
            <a:br>
              <a:rPr lang="en-US" sz="4400" b="1" dirty="0"/>
            </a:br>
            <a:r>
              <a:rPr lang="en-US" sz="4000" b="1" dirty="0"/>
              <a:t>Pastor Sam</a:t>
            </a:r>
            <a:br>
              <a:rPr lang="en-US" sz="4000" b="1" dirty="0"/>
            </a:br>
            <a:r>
              <a:rPr lang="en-US" sz="4000" b="1" dirty="0"/>
              <a:t>February 11, 2023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>
            <a:extLst>
              <a:ext uri="{FF2B5EF4-FFF2-40B4-BE49-F238E27FC236}">
                <a16:creationId xmlns:a16="http://schemas.microsoft.com/office/drawing/2014/main" id="{32454A55-8D0E-4288-BA8C-0F28467A2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2716DD-F5F3-430D-BFCF-5E702467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b="1"/>
              <a:t>Scripture Reading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BF945A-4452-4881-AF25-582DE1943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BF02DAB-EEF0-487F-A106-B70843EA6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ECBB-AA81-4985-9C05-58FD5E56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61" y="2543981"/>
            <a:ext cx="5875534" cy="36586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The True Nature of Man’s Defilement</a:t>
            </a: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Matthew 15:10-20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416A-02F5-4763-B73B-06432EE51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916" y="3220819"/>
            <a:ext cx="5451627" cy="23169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396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FEE84-ED91-33E0-1F2D-8523131DB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816D7E9-2471-BEB7-DF3A-7940D87A52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32662"/>
              </p:ext>
            </p:extLst>
          </p:nvPr>
        </p:nvGraphicFramePr>
        <p:xfrm>
          <a:off x="646111" y="1259008"/>
          <a:ext cx="1110306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533">
                  <a:extLst>
                    <a:ext uri="{9D8B030D-6E8A-4147-A177-3AD203B41FA5}">
                      <a16:colId xmlns:a16="http://schemas.microsoft.com/office/drawing/2014/main" val="4091380620"/>
                    </a:ext>
                  </a:extLst>
                </a:gridCol>
                <a:gridCol w="5551533">
                  <a:extLst>
                    <a:ext uri="{9D8B030D-6E8A-4147-A177-3AD203B41FA5}">
                      <a16:colId xmlns:a16="http://schemas.microsoft.com/office/drawing/2014/main" val="18112622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/>
                        <a:t>Heart</a:t>
                      </a:r>
                      <a:r>
                        <a:rPr lang="en-US" sz="4400" dirty="0"/>
                        <a:t> </a:t>
                      </a:r>
                    </a:p>
                    <a:p>
                      <a:pPr algn="ctr"/>
                      <a:r>
                        <a:rPr lang="en-US" sz="3600" dirty="0"/>
                        <a:t>(Source of evil thoughts)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/>
                        <a:t>Fruit</a:t>
                      </a:r>
                      <a:r>
                        <a:rPr lang="en-US" sz="3600" dirty="0"/>
                        <a:t> </a:t>
                      </a:r>
                    </a:p>
                    <a:p>
                      <a:pPr algn="ctr"/>
                      <a:r>
                        <a:rPr lang="en-US" sz="3600" dirty="0"/>
                        <a:t>(Words &amp; Actions)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881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/>
                        <a:t>Hatred for 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Mouth – Slander</a:t>
                      </a:r>
                    </a:p>
                    <a:p>
                      <a:r>
                        <a:rPr lang="en-US" sz="4000" dirty="0"/>
                        <a:t>Action – Murder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11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/>
                        <a:t>Lust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Adultery</a:t>
                      </a:r>
                    </a:p>
                    <a:p>
                      <a:r>
                        <a:rPr lang="en-US" sz="4000" dirty="0"/>
                        <a:t>Sexual Immorality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452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/>
                        <a:t>Covetousness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Theft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92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916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>
            <a:extLst>
              <a:ext uri="{FF2B5EF4-FFF2-40B4-BE49-F238E27FC236}">
                <a16:creationId xmlns:a16="http://schemas.microsoft.com/office/drawing/2014/main" id="{1752A4A4-64E4-F649-AB05-1A2AC224B763}"/>
              </a:ext>
            </a:extLst>
          </p:cNvPr>
          <p:cNvSpPr/>
          <p:nvPr/>
        </p:nvSpPr>
        <p:spPr>
          <a:xfrm rot="10800000">
            <a:off x="11985" y="3001489"/>
            <a:ext cx="12188283" cy="3870668"/>
          </a:xfrm>
          <a:custGeom>
            <a:avLst/>
            <a:gdLst>
              <a:gd name="connsiteX0" fmla="*/ 0 w 12232888"/>
              <a:gd name="connsiteY0" fmla="*/ 0 h 5486400"/>
              <a:gd name="connsiteX1" fmla="*/ 12232888 w 12232888"/>
              <a:gd name="connsiteY1" fmla="*/ 22302 h 5486400"/>
              <a:gd name="connsiteX2" fmla="*/ 12188283 w 12232888"/>
              <a:gd name="connsiteY2" fmla="*/ 1929161 h 5486400"/>
              <a:gd name="connsiteX3" fmla="*/ 11151 w 12232888"/>
              <a:gd name="connsiteY3" fmla="*/ 5486400 h 5486400"/>
              <a:gd name="connsiteX4" fmla="*/ 0 w 12232888"/>
              <a:gd name="connsiteY4" fmla="*/ 0 h 5486400"/>
              <a:gd name="connsiteX0" fmla="*/ 0 w 12188283"/>
              <a:gd name="connsiteY0" fmla="*/ 0 h 5486400"/>
              <a:gd name="connsiteX1" fmla="*/ 12188283 w 12188283"/>
              <a:gd name="connsiteY1" fmla="*/ 22302 h 5486400"/>
              <a:gd name="connsiteX2" fmla="*/ 12188283 w 12188283"/>
              <a:gd name="connsiteY2" fmla="*/ 1929161 h 5486400"/>
              <a:gd name="connsiteX3" fmla="*/ 11151 w 12188283"/>
              <a:gd name="connsiteY3" fmla="*/ 5486400 h 5486400"/>
              <a:gd name="connsiteX4" fmla="*/ 0 w 12188283"/>
              <a:gd name="connsiteY4" fmla="*/ 0 h 5486400"/>
              <a:gd name="connsiteX0" fmla="*/ 0 w 12188283"/>
              <a:gd name="connsiteY0" fmla="*/ 0 h 4336911"/>
              <a:gd name="connsiteX1" fmla="*/ 12188283 w 12188283"/>
              <a:gd name="connsiteY1" fmla="*/ 22302 h 4336911"/>
              <a:gd name="connsiteX2" fmla="*/ 12188283 w 12188283"/>
              <a:gd name="connsiteY2" fmla="*/ 1929161 h 4336911"/>
              <a:gd name="connsiteX3" fmla="*/ 0 w 12188283"/>
              <a:gd name="connsiteY3" fmla="*/ 4336911 h 4336911"/>
              <a:gd name="connsiteX4" fmla="*/ 0 w 12188283"/>
              <a:gd name="connsiteY4" fmla="*/ 0 h 4336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8283" h="4336911">
                <a:moveTo>
                  <a:pt x="0" y="0"/>
                </a:moveTo>
                <a:lnTo>
                  <a:pt x="12188283" y="22302"/>
                </a:lnTo>
                <a:lnTo>
                  <a:pt x="12188283" y="1929161"/>
                </a:lnTo>
                <a:lnTo>
                  <a:pt x="0" y="433691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1DFE5F-4A44-4348-8DC1-4F5AE31FE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361" y="244479"/>
            <a:ext cx="9404723" cy="1400530"/>
          </a:xfrm>
        </p:spPr>
        <p:txBody>
          <a:bodyPr/>
          <a:lstStyle/>
          <a:p>
            <a:pPr algn="ctr"/>
            <a:r>
              <a:rPr lang="en-US" b="1" dirty="0"/>
              <a:t>Beatitudes (Matt. 5:1-12)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9E6835-EE75-4CC9-8AAF-046636BD77FF}"/>
              </a:ext>
            </a:extLst>
          </p:cNvPr>
          <p:cNvSpPr/>
          <p:nvPr/>
        </p:nvSpPr>
        <p:spPr>
          <a:xfrm>
            <a:off x="291381" y="5267173"/>
            <a:ext cx="1754303" cy="91328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Poor in Spirit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45E7A9-7FA5-4826-B281-CAD7FD6B27F2}"/>
              </a:ext>
            </a:extLst>
          </p:cNvPr>
          <p:cNvSpPr/>
          <p:nvPr/>
        </p:nvSpPr>
        <p:spPr>
          <a:xfrm>
            <a:off x="2382111" y="4891061"/>
            <a:ext cx="1754303" cy="91328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Mourn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B3F418-40A5-4AF7-AC30-5CF39B9E5088}"/>
              </a:ext>
            </a:extLst>
          </p:cNvPr>
          <p:cNvSpPr/>
          <p:nvPr/>
        </p:nvSpPr>
        <p:spPr>
          <a:xfrm>
            <a:off x="2763511" y="3590693"/>
            <a:ext cx="1754303" cy="950041"/>
          </a:xfrm>
          <a:prstGeom prst="rect">
            <a:avLst/>
          </a:prstGeom>
          <a:solidFill>
            <a:schemeClr val="bg2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Meek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2B8F2F-5139-4621-82D7-B81C099BC7CC}"/>
              </a:ext>
            </a:extLst>
          </p:cNvPr>
          <p:cNvSpPr/>
          <p:nvPr/>
        </p:nvSpPr>
        <p:spPr>
          <a:xfrm>
            <a:off x="4800443" y="4189546"/>
            <a:ext cx="2611366" cy="91328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H&amp;T for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Righteousness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DD11CF3-EBB1-4E1A-9448-06AEB37EF82B}"/>
              </a:ext>
            </a:extLst>
          </p:cNvPr>
          <p:cNvSpPr txBox="1">
            <a:spLocks/>
          </p:cNvSpPr>
          <p:nvPr/>
        </p:nvSpPr>
        <p:spPr>
          <a:xfrm>
            <a:off x="6928209" y="6019971"/>
            <a:ext cx="5116714" cy="7574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INVISIBLE/INTERNAL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4F866B4E-E15A-461D-B2A9-1F991FA4DB1C}"/>
              </a:ext>
            </a:extLst>
          </p:cNvPr>
          <p:cNvSpPr/>
          <p:nvPr/>
        </p:nvSpPr>
        <p:spPr>
          <a:xfrm>
            <a:off x="2045684" y="5145953"/>
            <a:ext cx="473665" cy="50504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AFFF0654-02F0-4706-B493-4AD40F60432B}"/>
              </a:ext>
            </a:extLst>
          </p:cNvPr>
          <p:cNvSpPr txBox="1">
            <a:spLocks/>
          </p:cNvSpPr>
          <p:nvPr/>
        </p:nvSpPr>
        <p:spPr>
          <a:xfrm>
            <a:off x="69458" y="1255406"/>
            <a:ext cx="4625306" cy="7201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VISIBLE/EXTERNAL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04F689D-647B-47CF-A6BC-AE88BC873332}"/>
              </a:ext>
            </a:extLst>
          </p:cNvPr>
          <p:cNvSpPr/>
          <p:nvPr/>
        </p:nvSpPr>
        <p:spPr>
          <a:xfrm>
            <a:off x="7571150" y="3814035"/>
            <a:ext cx="1754303" cy="9132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Pure in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Heart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650C4BC-9EE2-E14E-BC6C-2E691C43F904}"/>
              </a:ext>
            </a:extLst>
          </p:cNvPr>
          <p:cNvSpPr/>
          <p:nvPr/>
        </p:nvSpPr>
        <p:spPr>
          <a:xfrm>
            <a:off x="5195026" y="2805132"/>
            <a:ext cx="1754303" cy="913283"/>
          </a:xfrm>
          <a:prstGeom prst="rect">
            <a:avLst/>
          </a:prstGeom>
          <a:solidFill>
            <a:schemeClr val="bg2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Merciful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984588C-EAFC-8B47-87FD-4252E9800FC2}"/>
              </a:ext>
            </a:extLst>
          </p:cNvPr>
          <p:cNvSpPr/>
          <p:nvPr/>
        </p:nvSpPr>
        <p:spPr>
          <a:xfrm>
            <a:off x="7667095" y="2496004"/>
            <a:ext cx="1754303" cy="913283"/>
          </a:xfrm>
          <a:prstGeom prst="rect">
            <a:avLst/>
          </a:prstGeom>
          <a:solidFill>
            <a:schemeClr val="bg2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Peace-makers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E591249-64F4-0748-A1EF-EAA4A1D4CFB7}"/>
              </a:ext>
            </a:extLst>
          </p:cNvPr>
          <p:cNvSpPr/>
          <p:nvPr/>
        </p:nvSpPr>
        <p:spPr>
          <a:xfrm>
            <a:off x="9793203" y="1948356"/>
            <a:ext cx="2124467" cy="913283"/>
          </a:xfrm>
          <a:prstGeom prst="rect">
            <a:avLst/>
          </a:prstGeom>
          <a:solidFill>
            <a:schemeClr val="bg2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Persecuted for Good</a:t>
            </a:r>
          </a:p>
        </p:txBody>
      </p:sp>
      <p:sp>
        <p:nvSpPr>
          <p:cNvPr id="30" name="Arrow: Right 14">
            <a:extLst>
              <a:ext uri="{FF2B5EF4-FFF2-40B4-BE49-F238E27FC236}">
                <a16:creationId xmlns:a16="http://schemas.microsoft.com/office/drawing/2014/main" id="{D64B3D84-4E5F-C540-BC04-5B4F541B1A82}"/>
              </a:ext>
            </a:extLst>
          </p:cNvPr>
          <p:cNvSpPr/>
          <p:nvPr/>
        </p:nvSpPr>
        <p:spPr>
          <a:xfrm>
            <a:off x="4514146" y="4141139"/>
            <a:ext cx="473665" cy="50504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14">
            <a:extLst>
              <a:ext uri="{FF2B5EF4-FFF2-40B4-BE49-F238E27FC236}">
                <a16:creationId xmlns:a16="http://schemas.microsoft.com/office/drawing/2014/main" id="{7BAB7DEA-40BC-944B-8BCF-6FBE813BF57B}"/>
              </a:ext>
            </a:extLst>
          </p:cNvPr>
          <p:cNvSpPr/>
          <p:nvPr/>
        </p:nvSpPr>
        <p:spPr>
          <a:xfrm rot="16200000">
            <a:off x="3115842" y="4405906"/>
            <a:ext cx="465261" cy="50504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Right 14">
            <a:extLst>
              <a:ext uri="{FF2B5EF4-FFF2-40B4-BE49-F238E27FC236}">
                <a16:creationId xmlns:a16="http://schemas.microsoft.com/office/drawing/2014/main" id="{8918FAED-9A2D-284B-96E9-10D553BD9107}"/>
              </a:ext>
            </a:extLst>
          </p:cNvPr>
          <p:cNvSpPr/>
          <p:nvPr/>
        </p:nvSpPr>
        <p:spPr>
          <a:xfrm rot="16200000">
            <a:off x="5836741" y="3697887"/>
            <a:ext cx="465261" cy="50504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Right 14">
            <a:extLst>
              <a:ext uri="{FF2B5EF4-FFF2-40B4-BE49-F238E27FC236}">
                <a16:creationId xmlns:a16="http://schemas.microsoft.com/office/drawing/2014/main" id="{B6EA95FE-0415-4C45-B4C5-CD58FF9083F5}"/>
              </a:ext>
            </a:extLst>
          </p:cNvPr>
          <p:cNvSpPr/>
          <p:nvPr/>
        </p:nvSpPr>
        <p:spPr>
          <a:xfrm rot="16200000">
            <a:off x="8401522" y="3334818"/>
            <a:ext cx="465261" cy="50504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row: Right 14">
            <a:extLst>
              <a:ext uri="{FF2B5EF4-FFF2-40B4-BE49-F238E27FC236}">
                <a16:creationId xmlns:a16="http://schemas.microsoft.com/office/drawing/2014/main" id="{E46A4D45-B5D6-514A-BA6C-3A95021B3A27}"/>
              </a:ext>
            </a:extLst>
          </p:cNvPr>
          <p:cNvSpPr/>
          <p:nvPr/>
        </p:nvSpPr>
        <p:spPr>
          <a:xfrm>
            <a:off x="9421956" y="2393847"/>
            <a:ext cx="473665" cy="50504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14">
            <a:extLst>
              <a:ext uri="{FF2B5EF4-FFF2-40B4-BE49-F238E27FC236}">
                <a16:creationId xmlns:a16="http://schemas.microsoft.com/office/drawing/2014/main" id="{9BDF41E6-A59D-8189-C8F5-C208B85587CC}"/>
              </a:ext>
            </a:extLst>
          </p:cNvPr>
          <p:cNvSpPr/>
          <p:nvPr/>
        </p:nvSpPr>
        <p:spPr>
          <a:xfrm>
            <a:off x="7050829" y="3550054"/>
            <a:ext cx="473665" cy="50504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51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72C95-1AF6-6E51-F5F4-E6DF86438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9BE7C-4AF4-3573-F000-9A508AF29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904" y="1690777"/>
            <a:ext cx="10119654" cy="479053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For unbelievers: </a:t>
            </a:r>
          </a:p>
          <a:p>
            <a:pPr marL="0" indent="0">
              <a:buNone/>
            </a:pPr>
            <a:r>
              <a:rPr lang="en-US" dirty="0"/>
              <a:t>1. Humble yourself. Repent of your sins and believe in the Lord Jesus.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believers: </a:t>
            </a:r>
          </a:p>
          <a:p>
            <a:pPr marL="0" indent="0">
              <a:buNone/>
            </a:pPr>
            <a:r>
              <a:rPr lang="en-US" dirty="0"/>
              <a:t>1. Do not engage with false teachers (Matt. </a:t>
            </a:r>
            <a:r>
              <a:rPr lang="en-US"/>
              <a:t>7:15-20)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Constantly guard your hearts (Prov. 4:23)</a:t>
            </a:r>
          </a:p>
          <a:p>
            <a:pPr marL="0" indent="0">
              <a:buNone/>
            </a:pPr>
            <a:r>
              <a:rPr lang="en-US" dirty="0"/>
              <a:t>2. Constantly examine yourselves (1 Cor. 13:5)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742950" indent="-7429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084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/>
              <a:t>To God be the glory!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57076</TotalTime>
  <Words>174</Words>
  <Application>Microsoft Office PowerPoint</Application>
  <PresentationFormat>Widescreen</PresentationFormat>
  <Paragraphs>45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</vt:lpstr>
      <vt:lpstr>                   The true nature of man’s defilement Matthew 15:10-20  Pastor Sam February 11, 2023</vt:lpstr>
      <vt:lpstr>Scripture Reading</vt:lpstr>
      <vt:lpstr>PowerPoint Presentation</vt:lpstr>
      <vt:lpstr>Beatitudes (Matt. 5:1-12)</vt:lpstr>
      <vt:lpstr>Application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110</cp:revision>
  <cp:lastPrinted>2024-01-13T06:58:57Z</cp:lastPrinted>
  <dcterms:created xsi:type="dcterms:W3CDTF">2021-11-19T21:57:39Z</dcterms:created>
  <dcterms:modified xsi:type="dcterms:W3CDTF">2024-02-11T00:45:37Z</dcterms:modified>
</cp:coreProperties>
</file>