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307" r:id="rId2"/>
    <p:sldId id="571" r:id="rId3"/>
    <p:sldId id="3943" r:id="rId4"/>
    <p:sldId id="3942" r:id="rId5"/>
    <p:sldId id="322" r:id="rId6"/>
  </p:sldIdLst>
  <p:sldSz cx="12192000" cy="6858000"/>
  <p:notesSz cx="7099300"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71" autoAdjust="0"/>
    <p:restoredTop sz="94660"/>
  </p:normalViewPr>
  <p:slideViewPr>
    <p:cSldViewPr snapToGrid="0">
      <p:cViewPr varScale="1">
        <p:scale>
          <a:sx n="91" d="100"/>
          <a:sy n="91" d="100"/>
        </p:scale>
        <p:origin x="78" y="13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867E5A53-2486-4E3A-8424-3F8493DB3F12}" type="datetimeFigureOut">
              <a:rPr lang="en-US" smtClean="0"/>
              <a:t>4/20/2024</a:t>
            </a:fld>
            <a:endParaRPr lang="en-US"/>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US"/>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9F14B8F8-0443-4C6A-B857-2522630016E1}" type="slidenum">
              <a:rPr lang="en-US" smtClean="0"/>
              <a:t>‹#›</a:t>
            </a:fld>
            <a:endParaRPr lang="en-US"/>
          </a:p>
        </p:txBody>
      </p:sp>
    </p:spTree>
    <p:extLst>
      <p:ext uri="{BB962C8B-B14F-4D97-AF65-F5344CB8AC3E}">
        <p14:creationId xmlns:p14="http://schemas.microsoft.com/office/powerpoint/2010/main" val="3595290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7A8AF-46BA-495D-A6A9-C4E1AA5DC2E9}" type="slidenum">
              <a:rPr lang="en-US" smtClean="0"/>
              <a:t>1</a:t>
            </a:fld>
            <a:endParaRPr lang="en-US"/>
          </a:p>
        </p:txBody>
      </p:sp>
    </p:spTree>
    <p:extLst>
      <p:ext uri="{BB962C8B-B14F-4D97-AF65-F5344CB8AC3E}">
        <p14:creationId xmlns:p14="http://schemas.microsoft.com/office/powerpoint/2010/main" val="2216786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14B8F8-0443-4C6A-B857-2522630016E1}" type="slidenum">
              <a:rPr lang="en-US" smtClean="0"/>
              <a:t>2</a:t>
            </a:fld>
            <a:endParaRPr lang="en-US"/>
          </a:p>
        </p:txBody>
      </p:sp>
    </p:spTree>
    <p:extLst>
      <p:ext uri="{BB962C8B-B14F-4D97-AF65-F5344CB8AC3E}">
        <p14:creationId xmlns:p14="http://schemas.microsoft.com/office/powerpoint/2010/main" val="220466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14B8F8-0443-4C6A-B857-2522630016E1}" type="slidenum">
              <a:rPr lang="en-US" smtClean="0"/>
              <a:t>5</a:t>
            </a:fld>
            <a:endParaRPr lang="en-US"/>
          </a:p>
        </p:txBody>
      </p:sp>
    </p:spTree>
    <p:extLst>
      <p:ext uri="{BB962C8B-B14F-4D97-AF65-F5344CB8AC3E}">
        <p14:creationId xmlns:p14="http://schemas.microsoft.com/office/powerpoint/2010/main" val="3414642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normAutofit/>
          </a:bodyPr>
          <a:lstStyle>
            <a:lvl1pPr marL="0" indent="0" algn="l">
              <a:buNone/>
              <a:defRPr sz="32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8" name="Rectangle 7">
            <a:extLst>
              <a:ext uri="{FF2B5EF4-FFF2-40B4-BE49-F238E27FC236}">
                <a16:creationId xmlns:a16="http://schemas.microsoft.com/office/drawing/2014/main" id="{E6ED4976-C005-124C-49C8-239BBCB1128F}"/>
              </a:ext>
            </a:extLst>
          </p:cNvPr>
          <p:cNvSpPr/>
          <p:nvPr userDrawn="1"/>
        </p:nvSpPr>
        <p:spPr>
          <a:xfrm>
            <a:off x="1055716" y="473825"/>
            <a:ext cx="3923608" cy="2028306"/>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logo with a cross on it&#10;&#10;Description automatically generated">
            <a:extLst>
              <a:ext uri="{FF2B5EF4-FFF2-40B4-BE49-F238E27FC236}">
                <a16:creationId xmlns:a16="http://schemas.microsoft.com/office/drawing/2014/main" id="{53B2679F-FC95-EBB0-891D-431A4DED7EC9}"/>
              </a:ext>
            </a:extLst>
          </p:cNvPr>
          <p:cNvPicPr>
            <a:picLocks noChangeAspect="1"/>
          </p:cNvPicPr>
          <p:nvPr userDrawn="1"/>
        </p:nvPicPr>
        <p:blipFill>
          <a:blip r:embed="rId2"/>
          <a:stretch>
            <a:fillRect/>
          </a:stretch>
        </p:blipFill>
        <p:spPr>
          <a:xfrm>
            <a:off x="1246909" y="613901"/>
            <a:ext cx="3407705" cy="174815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Clr>
                <a:schemeClr val="tx1"/>
              </a:buClr>
              <a:defRPr sz="4000"/>
            </a:lvl1pPr>
            <a:lvl2pPr>
              <a:buClr>
                <a:schemeClr val="tx1"/>
              </a:buClr>
              <a:defRPr sz="3600"/>
            </a:lvl2pPr>
            <a:lvl3pPr>
              <a:buClr>
                <a:schemeClr val="tx1"/>
              </a:buClr>
              <a:defRPr sz="3200"/>
            </a:lvl3pPr>
            <a:lvl4pPr>
              <a:buClr>
                <a:schemeClr val="tx1"/>
              </a:buClr>
              <a:defRPr sz="2800"/>
            </a:lvl4pPr>
            <a:lvl5pPr>
              <a:buClr>
                <a:schemeClr val="tx1"/>
              </a:buCl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796027F-7875-4030-9381-8BD8C4F21935}"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normAutofit/>
          </a:bodyPr>
          <a:lstStyle>
            <a:lvl1pPr marL="0" indent="0" algn="l">
              <a:buNone/>
              <a:defRPr sz="32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buClr>
                <a:schemeClr val="tx1"/>
              </a:buClr>
              <a:defRPr sz="2800"/>
            </a:lvl1pPr>
            <a:lvl2pPr>
              <a:buClr>
                <a:schemeClr val="tx1"/>
              </a:buClr>
              <a:defRPr sz="2400"/>
            </a:lvl2pPr>
            <a:lvl3pPr>
              <a:buClr>
                <a:schemeClr val="tx1"/>
              </a:buClr>
              <a:defRPr sz="2000"/>
            </a:lvl3pPr>
            <a:lvl4pPr>
              <a:buClr>
                <a:schemeClr val="tx1"/>
              </a:buClr>
              <a:defRPr sz="1800"/>
            </a:lvl4pPr>
            <a:lvl5pPr>
              <a:buClr>
                <a:schemeClr val="tx1"/>
              </a:buCl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buClr>
                <a:schemeClr val="tx1"/>
              </a:buClr>
              <a:defRPr sz="2800"/>
            </a:lvl1pPr>
            <a:lvl2pPr>
              <a:buClr>
                <a:schemeClr val="tx1"/>
              </a:buClr>
              <a:defRPr sz="2400"/>
            </a:lvl2pPr>
            <a:lvl3pPr>
              <a:buClr>
                <a:schemeClr val="tx1"/>
              </a:buClr>
              <a:defRPr sz="2000"/>
            </a:lvl3pPr>
            <a:lvl4pPr>
              <a:buClr>
                <a:schemeClr val="tx1"/>
              </a:buClr>
              <a:defRPr sz="1800"/>
            </a:lvl4pPr>
            <a:lvl5pPr>
              <a:buClr>
                <a:schemeClr val="tx1"/>
              </a:buCl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t>4/20/2024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buClr>
                <a:schemeClr val="tx1"/>
              </a:buClr>
              <a:defRPr sz="2800">
                <a:solidFill>
                  <a:schemeClr val="tx1"/>
                </a:solidFill>
              </a:defRPr>
            </a:lvl1pPr>
            <a:lvl2pPr>
              <a:buClr>
                <a:schemeClr val="tx1"/>
              </a:buClr>
              <a:defRPr sz="2400">
                <a:solidFill>
                  <a:schemeClr val="tx1"/>
                </a:solidFill>
              </a:defRPr>
            </a:lvl2pPr>
            <a:lvl3pPr>
              <a:buClr>
                <a:schemeClr val="tx1"/>
              </a:buClr>
              <a:defRPr sz="2000">
                <a:solidFill>
                  <a:schemeClr val="tx1"/>
                </a:solidFill>
              </a:defRPr>
            </a:lvl3pPr>
            <a:lvl4pPr>
              <a:buClr>
                <a:schemeClr val="tx1"/>
              </a:buClr>
              <a:defRPr sz="1800">
                <a:solidFill>
                  <a:schemeClr val="tx1"/>
                </a:solidFill>
              </a:defRPr>
            </a:lvl4pPr>
            <a:lvl5pPr>
              <a:buClr>
                <a:schemeClr val="tx1"/>
              </a:buClr>
              <a:defRPr sz="18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buClr>
                <a:schemeClr val="tx1"/>
              </a:buClr>
              <a:defRPr sz="2800">
                <a:solidFill>
                  <a:schemeClr val="tx1"/>
                </a:solidFill>
              </a:defRPr>
            </a:lvl1pPr>
            <a:lvl2pPr>
              <a:buClr>
                <a:schemeClr val="tx1"/>
              </a:buClr>
              <a:defRPr sz="2400">
                <a:solidFill>
                  <a:schemeClr val="tx1"/>
                </a:solidFill>
              </a:defRPr>
            </a:lvl2pPr>
            <a:lvl3pPr>
              <a:buClr>
                <a:schemeClr val="tx1"/>
              </a:buClr>
              <a:defRPr sz="2000">
                <a:solidFill>
                  <a:schemeClr val="tx1"/>
                </a:solidFill>
              </a:defRPr>
            </a:lvl3pPr>
            <a:lvl4pPr>
              <a:buClr>
                <a:schemeClr val="tx1"/>
              </a:buClr>
              <a:defRPr sz="1800">
                <a:solidFill>
                  <a:schemeClr val="tx1"/>
                </a:solidFill>
              </a:defRPr>
            </a:lvl4pPr>
            <a:lvl5pPr>
              <a:buClr>
                <a:schemeClr val="tx1"/>
              </a:buClr>
              <a:defRPr sz="18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t>4/20/2024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tx1"/>
        </a:buClr>
        <a:buSzPct val="80000"/>
        <a:buFont typeface="Wingdings 3" charset="2"/>
        <a:buChar char=""/>
        <a:defRPr sz="32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tx1"/>
        </a:buClr>
        <a:buSzPct val="80000"/>
        <a:buFont typeface="Wingdings 3" charset="2"/>
        <a:buChar char=""/>
        <a:defRPr sz="2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tx1"/>
        </a:buClr>
        <a:buSzPct val="80000"/>
        <a:buFont typeface="Wingdings 3" charset="2"/>
        <a:buChar char=""/>
        <a:defRPr sz="2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tx1"/>
        </a:buClr>
        <a:buSzPct val="80000"/>
        <a:buFont typeface="Wingdings 3" charset="2"/>
        <a:buChar char=""/>
        <a:defRPr sz="20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tx1"/>
        </a:buClr>
        <a:buSzPct val="80000"/>
        <a:buFont typeface="Wingdings 3" charset="2"/>
        <a:buChar char=""/>
        <a:defRPr sz="20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4801" y="2925974"/>
            <a:ext cx="11449710" cy="3329581"/>
          </a:xfrm>
        </p:spPr>
        <p:txBody>
          <a:bodyPr/>
          <a:lstStyle/>
          <a:p>
            <a:br>
              <a:rPr lang="en-US" sz="4400" dirty="0"/>
            </a:br>
            <a:br>
              <a:rPr lang="en-US" sz="4000" dirty="0"/>
            </a:br>
            <a:r>
              <a:rPr lang="en-US" sz="1800" dirty="0"/>
              <a:t> </a:t>
            </a: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r>
              <a:rPr lang="en-US" sz="4000" b="1" dirty="0"/>
              <a:t>I will build my Church</a:t>
            </a:r>
            <a:br>
              <a:rPr lang="en-US" sz="4000" b="1" dirty="0"/>
            </a:br>
            <a:r>
              <a:rPr lang="en-US" sz="4000" b="1" dirty="0"/>
              <a:t>Matthew 16:13-19</a:t>
            </a:r>
            <a:br>
              <a:rPr lang="en-US" sz="4000" b="1" dirty="0"/>
            </a:br>
            <a:br>
              <a:rPr lang="en-US" sz="4400" b="1" dirty="0"/>
            </a:br>
            <a:r>
              <a:rPr lang="en-US" sz="4000" b="1" dirty="0"/>
              <a:t>Pastor Sam</a:t>
            </a:r>
            <a:br>
              <a:rPr lang="en-US" sz="4000" b="1" dirty="0"/>
            </a:br>
            <a:r>
              <a:rPr lang="en-US" sz="4000" b="1" dirty="0"/>
              <a:t>April 21, 2024</a:t>
            </a:r>
            <a:endParaRPr lang="en-US" sz="6000" dirty="0"/>
          </a:p>
        </p:txBody>
      </p:sp>
    </p:spTree>
    <p:extLst>
      <p:ext uri="{BB962C8B-B14F-4D97-AF65-F5344CB8AC3E}">
        <p14:creationId xmlns:p14="http://schemas.microsoft.com/office/powerpoint/2010/main" val="111432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p:nvSpPr>
          <p:cNvPr id="10" name="Freeform 7">
            <a:extLst>
              <a:ext uri="{FF2B5EF4-FFF2-40B4-BE49-F238E27FC236}">
                <a16:creationId xmlns:a16="http://schemas.microsoft.com/office/drawing/2014/main" id="{32454A55-8D0E-4288-BA8C-0F28467A20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DF2716DD-F5F3-430D-BFCF-5E702467F20C}"/>
              </a:ext>
            </a:extLst>
          </p:cNvPr>
          <p:cNvSpPr>
            <a:spLocks noGrp="1"/>
          </p:cNvSpPr>
          <p:nvPr>
            <p:ph type="title"/>
          </p:nvPr>
        </p:nvSpPr>
        <p:spPr>
          <a:xfrm>
            <a:off x="648930" y="629267"/>
            <a:ext cx="9252154" cy="1016654"/>
          </a:xfrm>
        </p:spPr>
        <p:txBody>
          <a:bodyPr>
            <a:normAutofit/>
          </a:bodyPr>
          <a:lstStyle/>
          <a:p>
            <a:r>
              <a:rPr lang="en-US" b="1"/>
              <a:t>Scripture Reading</a:t>
            </a:r>
          </a:p>
        </p:txBody>
      </p:sp>
      <p:sp>
        <p:nvSpPr>
          <p:cNvPr id="12" name="Rectangle 11">
            <a:extLst>
              <a:ext uri="{FF2B5EF4-FFF2-40B4-BE49-F238E27FC236}">
                <a16:creationId xmlns:a16="http://schemas.microsoft.com/office/drawing/2014/main" id="{42BF945A-4452-4881-AF25-582DE1943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924298"/>
            <a:ext cx="12192417" cy="293370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 name="Freeform 5">
            <a:extLst>
              <a:ext uri="{FF2B5EF4-FFF2-40B4-BE49-F238E27FC236}">
                <a16:creationId xmlns:a16="http://schemas.microsoft.com/office/drawing/2014/main" id="{7BF02DAB-EEF0-487F-A106-B70843EA6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1695"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txBody>
          <a:bodyPr/>
          <a:lstStyle/>
          <a:p>
            <a:endParaRPr lang="en-US"/>
          </a:p>
        </p:txBody>
      </p:sp>
      <p:sp>
        <p:nvSpPr>
          <p:cNvPr id="3" name="Content Placeholder 2">
            <a:extLst>
              <a:ext uri="{FF2B5EF4-FFF2-40B4-BE49-F238E27FC236}">
                <a16:creationId xmlns:a16="http://schemas.microsoft.com/office/drawing/2014/main" id="{4CBFECBB-AA81-4985-9C05-58FD5E5654A3}"/>
              </a:ext>
            </a:extLst>
          </p:cNvPr>
          <p:cNvSpPr>
            <a:spLocks noGrp="1"/>
          </p:cNvSpPr>
          <p:nvPr>
            <p:ph idx="1"/>
          </p:nvPr>
        </p:nvSpPr>
        <p:spPr>
          <a:xfrm>
            <a:off x="88490" y="2543981"/>
            <a:ext cx="6002705" cy="3658689"/>
          </a:xfrm>
        </p:spPr>
        <p:txBody>
          <a:bodyPr>
            <a:normAutofit/>
          </a:bodyPr>
          <a:lstStyle/>
          <a:p>
            <a:pPr marL="0" indent="0">
              <a:buNone/>
            </a:pPr>
            <a:endParaRPr lang="en-US" b="1" dirty="0">
              <a:solidFill>
                <a:schemeClr val="bg1"/>
              </a:solidFill>
            </a:endParaRPr>
          </a:p>
          <a:p>
            <a:pPr marL="0" indent="0">
              <a:buNone/>
            </a:pPr>
            <a:r>
              <a:rPr lang="en-US" sz="3500" b="1" dirty="0">
                <a:solidFill>
                  <a:schemeClr val="bg1"/>
                </a:solidFill>
              </a:rPr>
              <a:t>I will build my Church</a:t>
            </a:r>
          </a:p>
          <a:p>
            <a:pPr marL="0" indent="0">
              <a:buNone/>
            </a:pPr>
            <a:r>
              <a:rPr lang="en-US" sz="3500" b="1" dirty="0">
                <a:solidFill>
                  <a:schemeClr val="bg1"/>
                </a:solidFill>
              </a:rPr>
              <a:t>Matthew 16:13-19</a:t>
            </a:r>
            <a:endParaRPr lang="en-US" b="1" dirty="0">
              <a:solidFill>
                <a:schemeClr val="bg1"/>
              </a:solidFill>
            </a:endParaRPr>
          </a:p>
        </p:txBody>
      </p:sp>
      <p:pic>
        <p:nvPicPr>
          <p:cNvPr id="5" name="Picture 4">
            <a:extLst>
              <a:ext uri="{FF2B5EF4-FFF2-40B4-BE49-F238E27FC236}">
                <a16:creationId xmlns:a16="http://schemas.microsoft.com/office/drawing/2014/main" id="{7BFA416A-02F5-4763-B73B-06432EE5121F}"/>
              </a:ext>
            </a:extLst>
          </p:cNvPr>
          <p:cNvPicPr>
            <a:picLocks noChangeAspect="1"/>
          </p:cNvPicPr>
          <p:nvPr/>
        </p:nvPicPr>
        <p:blipFill>
          <a:blip r:embed="rId4"/>
          <a:stretch>
            <a:fillRect/>
          </a:stretch>
        </p:blipFill>
        <p:spPr>
          <a:xfrm>
            <a:off x="6091916" y="3220819"/>
            <a:ext cx="5451627" cy="2316941"/>
          </a:xfrm>
          <a:prstGeom prst="rect">
            <a:avLst/>
          </a:prstGeom>
          <a:effectLst/>
        </p:spPr>
      </p:pic>
    </p:spTree>
    <p:extLst>
      <p:ext uri="{BB962C8B-B14F-4D97-AF65-F5344CB8AC3E}">
        <p14:creationId xmlns:p14="http://schemas.microsoft.com/office/powerpoint/2010/main" val="273969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D68C-0160-0DE6-D9BC-363A3D7B9411}"/>
              </a:ext>
            </a:extLst>
          </p:cNvPr>
          <p:cNvSpPr>
            <a:spLocks noGrp="1"/>
          </p:cNvSpPr>
          <p:nvPr>
            <p:ph type="title"/>
          </p:nvPr>
        </p:nvSpPr>
        <p:spPr/>
        <p:txBody>
          <a:bodyPr/>
          <a:lstStyle/>
          <a:p>
            <a:r>
              <a:rPr lang="en-US" b="1" dirty="0"/>
              <a:t>Matthew 15:16-19</a:t>
            </a:r>
          </a:p>
        </p:txBody>
      </p:sp>
      <p:sp>
        <p:nvSpPr>
          <p:cNvPr id="3" name="Content Placeholder 2">
            <a:extLst>
              <a:ext uri="{FF2B5EF4-FFF2-40B4-BE49-F238E27FC236}">
                <a16:creationId xmlns:a16="http://schemas.microsoft.com/office/drawing/2014/main" id="{9CB6EEA7-2DDC-C5F2-B4D3-0156362118D2}"/>
              </a:ext>
            </a:extLst>
          </p:cNvPr>
          <p:cNvSpPr>
            <a:spLocks noGrp="1"/>
          </p:cNvSpPr>
          <p:nvPr>
            <p:ph idx="1"/>
          </p:nvPr>
        </p:nvSpPr>
        <p:spPr>
          <a:xfrm>
            <a:off x="802749" y="1460940"/>
            <a:ext cx="10586501" cy="5234150"/>
          </a:xfrm>
        </p:spPr>
        <p:txBody>
          <a:bodyPr>
            <a:normAutofit fontScale="92500" lnSpcReduction="10000"/>
          </a:bodyPr>
          <a:lstStyle/>
          <a:p>
            <a:pPr marL="0" indent="0">
              <a:buNone/>
            </a:pPr>
            <a:r>
              <a:rPr lang="en-US" sz="3600" b="1" baseline="30000" dirty="0"/>
              <a:t>16</a:t>
            </a:r>
            <a:r>
              <a:rPr lang="en-US" sz="3600" b="1" dirty="0"/>
              <a:t> Simon Peter replied, “You are the Christ, the Son of the living God.” </a:t>
            </a:r>
            <a:r>
              <a:rPr lang="en-US" sz="3600" b="1" baseline="30000" dirty="0"/>
              <a:t>17</a:t>
            </a:r>
            <a:r>
              <a:rPr lang="en-US" sz="3600" b="1" dirty="0"/>
              <a:t> And Jesus answered him, “Blessed are you,  Simon Bar-Jonah! For flesh and blood has not revealed this to you, but my Father who is in heaven. </a:t>
            </a:r>
            <a:r>
              <a:rPr lang="en-US" sz="3600" b="1" baseline="30000" dirty="0"/>
              <a:t>18</a:t>
            </a:r>
            <a:r>
              <a:rPr lang="en-US" sz="3600" b="1" dirty="0"/>
              <a:t> And I tell you, you are Peter (</a:t>
            </a:r>
            <a:r>
              <a:rPr lang="en-US" sz="3600" b="1" i="1" dirty="0" err="1"/>
              <a:t>petros</a:t>
            </a:r>
            <a:r>
              <a:rPr lang="en-US" sz="3600" b="1" dirty="0"/>
              <a:t>), and on this rock (</a:t>
            </a:r>
            <a:r>
              <a:rPr lang="en-US" sz="3600" b="1" i="1" dirty="0" err="1"/>
              <a:t>petra</a:t>
            </a:r>
            <a:r>
              <a:rPr lang="en-US" sz="3600" b="1" dirty="0"/>
              <a:t>) I will build my church, and the gates of hell shall not prevail against it. </a:t>
            </a:r>
            <a:r>
              <a:rPr lang="en-US" sz="3600" b="1" baseline="30000" dirty="0"/>
              <a:t>19</a:t>
            </a:r>
            <a:r>
              <a:rPr lang="en-US" sz="3600" b="1" dirty="0"/>
              <a:t> I will give you the keys of the kingdom of heaven, and whatever you bind on earth shall be bound in heaven, and whatever you loose on earth shall be loosed in heaven.” </a:t>
            </a:r>
          </a:p>
          <a:p>
            <a:pPr marL="0" indent="0">
              <a:buNone/>
            </a:pPr>
            <a:endParaRPr lang="en-US" sz="3600" dirty="0"/>
          </a:p>
        </p:txBody>
      </p:sp>
    </p:spTree>
    <p:extLst>
      <p:ext uri="{BB962C8B-B14F-4D97-AF65-F5344CB8AC3E}">
        <p14:creationId xmlns:p14="http://schemas.microsoft.com/office/powerpoint/2010/main" val="299058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4F937-1F7D-B07E-F7D5-110A0D21EDA2}"/>
              </a:ext>
            </a:extLst>
          </p:cNvPr>
          <p:cNvSpPr>
            <a:spLocks noGrp="1"/>
          </p:cNvSpPr>
          <p:nvPr>
            <p:ph type="title"/>
          </p:nvPr>
        </p:nvSpPr>
        <p:spPr/>
        <p:txBody>
          <a:bodyPr/>
          <a:lstStyle/>
          <a:p>
            <a:r>
              <a:rPr lang="en-US" dirty="0"/>
              <a:t>Great truths regarding the Church of Jesus Christ….</a:t>
            </a:r>
          </a:p>
        </p:txBody>
      </p:sp>
      <p:sp>
        <p:nvSpPr>
          <p:cNvPr id="3" name="Content Placeholder 2">
            <a:extLst>
              <a:ext uri="{FF2B5EF4-FFF2-40B4-BE49-F238E27FC236}">
                <a16:creationId xmlns:a16="http://schemas.microsoft.com/office/drawing/2014/main" id="{07910BCB-B1D6-4302-5BC4-447D75BB290B}"/>
              </a:ext>
            </a:extLst>
          </p:cNvPr>
          <p:cNvSpPr>
            <a:spLocks noGrp="1"/>
          </p:cNvSpPr>
          <p:nvPr>
            <p:ph idx="1"/>
          </p:nvPr>
        </p:nvSpPr>
        <p:spPr>
          <a:xfrm>
            <a:off x="939410" y="1975280"/>
            <a:ext cx="9834982" cy="4195481"/>
          </a:xfrm>
        </p:spPr>
        <p:txBody>
          <a:bodyPr>
            <a:normAutofit fontScale="85000" lnSpcReduction="20000"/>
          </a:bodyPr>
          <a:lstStyle/>
          <a:p>
            <a:pPr marL="742950" indent="-742950">
              <a:buFont typeface="+mj-lt"/>
              <a:buAutoNum type="arabicPeriod"/>
            </a:pPr>
            <a:r>
              <a:rPr lang="en-US" dirty="0"/>
              <a:t>It consists of those who profess a genuine faith in Jesus</a:t>
            </a:r>
          </a:p>
          <a:p>
            <a:pPr marL="742950" indent="-742950">
              <a:buFont typeface="+mj-lt"/>
              <a:buAutoNum type="arabicPeriod"/>
            </a:pPr>
            <a:r>
              <a:rPr lang="en-US" dirty="0"/>
              <a:t>Its foundation is the Word of God</a:t>
            </a:r>
          </a:p>
          <a:p>
            <a:pPr marL="742950" indent="-742950">
              <a:buFont typeface="+mj-lt"/>
              <a:buAutoNum type="arabicPeriod"/>
            </a:pPr>
            <a:r>
              <a:rPr lang="en-US" dirty="0"/>
              <a:t>It has a personal guarantee from Jesus</a:t>
            </a:r>
          </a:p>
          <a:p>
            <a:pPr marL="742950" indent="-742950">
              <a:buFont typeface="+mj-lt"/>
              <a:buAutoNum type="arabicPeriod"/>
            </a:pPr>
            <a:r>
              <a:rPr lang="en-US" dirty="0"/>
              <a:t>It is Jesus’s most prized possession</a:t>
            </a:r>
          </a:p>
          <a:p>
            <a:pPr marL="742950" indent="-742950">
              <a:buFont typeface="+mj-lt"/>
              <a:buAutoNum type="arabicPeriod"/>
            </a:pPr>
            <a:r>
              <a:rPr lang="en-US" dirty="0"/>
              <a:t>It will be invincible</a:t>
            </a:r>
          </a:p>
          <a:p>
            <a:pPr marL="742950" indent="-742950">
              <a:buFont typeface="+mj-lt"/>
              <a:buAutoNum type="arabicPeriod"/>
            </a:pPr>
            <a:r>
              <a:rPr lang="en-US" dirty="0"/>
              <a:t>It has delegated authority to spiritually rule on the earth</a:t>
            </a:r>
          </a:p>
        </p:txBody>
      </p:sp>
    </p:spTree>
    <p:extLst>
      <p:ext uri="{BB962C8B-B14F-4D97-AF65-F5344CB8AC3E}">
        <p14:creationId xmlns:p14="http://schemas.microsoft.com/office/powerpoint/2010/main" val="212144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marL="0" indent="0" algn="ctr">
              <a:buNone/>
            </a:pPr>
            <a:endParaRPr lang="en-US"/>
          </a:p>
          <a:p>
            <a:pPr marL="0" indent="0" algn="ctr">
              <a:buNone/>
            </a:pPr>
            <a:r>
              <a:rPr lang="en-US" sz="6000" b="1"/>
              <a:t>To God be the glory! </a:t>
            </a:r>
            <a:endParaRPr lang="en-US" sz="6000" b="1" dirty="0"/>
          </a:p>
        </p:txBody>
      </p:sp>
    </p:spTree>
    <p:extLst>
      <p:ext uri="{BB962C8B-B14F-4D97-AF65-F5344CB8AC3E}">
        <p14:creationId xmlns:p14="http://schemas.microsoft.com/office/powerpoint/2010/main" val="2057771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60153</TotalTime>
  <Words>235</Words>
  <Application>Microsoft Office PowerPoint</Application>
  <PresentationFormat>Widescreen</PresentationFormat>
  <Paragraphs>20</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Ion</vt:lpstr>
      <vt:lpstr>                   I will build my Church Matthew 16:13-19  Pastor Sam April 21, 2024</vt:lpstr>
      <vt:lpstr>Scripture Reading</vt:lpstr>
      <vt:lpstr>Matthew 15:16-19</vt:lpstr>
      <vt:lpstr>Great truths regarding the Church of Jesus Christ….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contrarian wisdom of God  Isaiah 55:8-9</dc:title>
  <dc:creator>Samuel Kim</dc:creator>
  <cp:lastModifiedBy>Samuel Kim</cp:lastModifiedBy>
  <cp:revision>117</cp:revision>
  <cp:lastPrinted>2024-01-13T06:58:57Z</cp:lastPrinted>
  <dcterms:created xsi:type="dcterms:W3CDTF">2021-11-19T21:57:39Z</dcterms:created>
  <dcterms:modified xsi:type="dcterms:W3CDTF">2024-04-20T22:24:48Z</dcterms:modified>
</cp:coreProperties>
</file>