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307" r:id="rId2"/>
    <p:sldId id="571" r:id="rId3"/>
    <p:sldId id="3947" r:id="rId4"/>
    <p:sldId id="3952" r:id="rId5"/>
    <p:sldId id="3953" r:id="rId6"/>
    <p:sldId id="3954" r:id="rId7"/>
    <p:sldId id="3955" r:id="rId8"/>
    <p:sldId id="3956" r:id="rId9"/>
    <p:sldId id="3957" r:id="rId10"/>
    <p:sldId id="322" r:id="rId11"/>
  </p:sldIdLst>
  <p:sldSz cx="12192000" cy="6858000"/>
  <p:notesSz cx="7099300" cy="93853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71" autoAdjust="0"/>
    <p:restoredTop sz="94660"/>
  </p:normalViewPr>
  <p:slideViewPr>
    <p:cSldViewPr snapToGrid="0">
      <p:cViewPr varScale="1">
        <p:scale>
          <a:sx n="92" d="100"/>
          <a:sy n="92" d="100"/>
        </p:scale>
        <p:origin x="82" y="14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470895"/>
          </a:xfrm>
          <a:prstGeom prst="rect">
            <a:avLst/>
          </a:prstGeom>
        </p:spPr>
        <p:txBody>
          <a:bodyPr vert="horz" lIns="94192" tIns="47096" rIns="94192" bIns="47096" rtlCol="0"/>
          <a:lstStyle>
            <a:lvl1pPr algn="r">
              <a:defRPr sz="1200"/>
            </a:lvl1pPr>
          </a:lstStyle>
          <a:p>
            <a:fld id="{867E5A53-2486-4E3A-8424-3F8493DB3F12}" type="datetimeFigureOut">
              <a:rPr lang="en-US" smtClean="0"/>
              <a:t>6/9/2024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29275" cy="31670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92" tIns="47096" rIns="94192" bIns="4709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516676"/>
            <a:ext cx="5679440" cy="3695462"/>
          </a:xfrm>
          <a:prstGeom prst="rect">
            <a:avLst/>
          </a:prstGeom>
        </p:spPr>
        <p:txBody>
          <a:bodyPr vert="horz" lIns="94192" tIns="47096" rIns="94192" bIns="4709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8914407"/>
            <a:ext cx="3076363" cy="470894"/>
          </a:xfrm>
          <a:prstGeom prst="rect">
            <a:avLst/>
          </a:prstGeom>
        </p:spPr>
        <p:txBody>
          <a:bodyPr vert="horz" lIns="94192" tIns="47096" rIns="94192" bIns="47096" rtlCol="0" anchor="b"/>
          <a:lstStyle>
            <a:lvl1pPr algn="r">
              <a:defRPr sz="1200"/>
            </a:lvl1pPr>
          </a:lstStyle>
          <a:p>
            <a:fld id="{9F14B8F8-0443-4C6A-B857-252263001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290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B7A8AF-46BA-495D-A6A9-C4E1AA5DC2E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868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664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4B8F8-0443-4C6A-B857-2522630016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42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6ED4976-C005-124C-49C8-239BBCB1128F}"/>
              </a:ext>
            </a:extLst>
          </p:cNvPr>
          <p:cNvSpPr/>
          <p:nvPr userDrawn="1"/>
        </p:nvSpPr>
        <p:spPr>
          <a:xfrm>
            <a:off x="1055716" y="473825"/>
            <a:ext cx="3923608" cy="2028306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A logo with a cross on it&#10;&#10;Description automatically generated">
            <a:extLst>
              <a:ext uri="{FF2B5EF4-FFF2-40B4-BE49-F238E27FC236}">
                <a16:creationId xmlns:a16="http://schemas.microsoft.com/office/drawing/2014/main" id="{53B2679F-FC95-EBB0-891D-431A4DED7EC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46909" y="613901"/>
            <a:ext cx="3407705" cy="17481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 sz="4000"/>
            </a:lvl1pPr>
            <a:lvl2pPr>
              <a:buClr>
                <a:schemeClr val="tx1"/>
              </a:buClr>
              <a:defRPr sz="3600"/>
            </a:lvl2pPr>
            <a:lvl3pPr>
              <a:buClr>
                <a:schemeClr val="tx1"/>
              </a:buClr>
              <a:defRPr sz="3200"/>
            </a:lvl3pPr>
            <a:lvl4pPr>
              <a:buClr>
                <a:schemeClr val="tx1"/>
              </a:buClr>
              <a:defRPr sz="2800"/>
            </a:lvl4pPr>
            <a:lvl5pPr>
              <a:buClr>
                <a:schemeClr val="tx1"/>
              </a:buCl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32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/>
            </a:lvl1pPr>
            <a:lvl2pPr>
              <a:buClr>
                <a:schemeClr val="tx1"/>
              </a:buClr>
              <a:defRPr sz="2400"/>
            </a:lvl2pPr>
            <a:lvl3pPr>
              <a:buClr>
                <a:schemeClr val="tx1"/>
              </a:buClr>
              <a:defRPr sz="2000"/>
            </a:lvl3pPr>
            <a:lvl4pPr>
              <a:buClr>
                <a:schemeClr val="tx1"/>
              </a:buClr>
              <a:defRPr sz="1800"/>
            </a:lvl4pPr>
            <a:lvl5pPr>
              <a:buClr>
                <a:schemeClr val="tx1"/>
              </a:buClr>
              <a:defRPr sz="18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defRPr sz="18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32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4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tx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5516" y="2968015"/>
            <a:ext cx="10930759" cy="3329581"/>
          </a:xfrm>
        </p:spPr>
        <p:txBody>
          <a:bodyPr/>
          <a:lstStyle/>
          <a:p>
            <a:br>
              <a:rPr lang="en-US" sz="4400" dirty="0"/>
            </a:br>
            <a:br>
              <a:rPr lang="en-US" sz="4000" dirty="0"/>
            </a:br>
            <a:r>
              <a:rPr lang="en-US" sz="1800" dirty="0"/>
              <a:t> </a:t>
            </a: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br>
              <a:rPr lang="en-US" sz="4000" dirty="0"/>
            </a:br>
            <a:r>
              <a:rPr lang="en-US" sz="4000" b="1" dirty="0"/>
              <a:t>The importance of Faith</a:t>
            </a:r>
            <a:br>
              <a:rPr lang="en-US" sz="4000" b="1" dirty="0"/>
            </a:br>
            <a:r>
              <a:rPr lang="en-US" sz="4000" b="1" dirty="0"/>
              <a:t>Hebrews 11:1-6</a:t>
            </a:r>
            <a:br>
              <a:rPr lang="en-US" sz="4000" b="1" dirty="0"/>
            </a:br>
            <a:br>
              <a:rPr lang="en-US" sz="4400" b="1" dirty="0"/>
            </a:br>
            <a:r>
              <a:rPr lang="en-US" sz="4000" b="1" dirty="0"/>
              <a:t>Pastor Sam</a:t>
            </a:r>
            <a:br>
              <a:rPr lang="en-US" sz="4000" b="1" dirty="0"/>
            </a:br>
            <a:r>
              <a:rPr lang="en-US" sz="4000" b="1" dirty="0"/>
              <a:t>June 9, 2024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114326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/>
          </a:p>
          <a:p>
            <a:pPr marL="0" indent="0" algn="ctr">
              <a:buNone/>
            </a:pPr>
            <a:r>
              <a:rPr lang="en-US" sz="6000" b="1"/>
              <a:t>To God be the glory! 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057771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>
            <a:extLst>
              <a:ext uri="{FF2B5EF4-FFF2-40B4-BE49-F238E27FC236}">
                <a16:creationId xmlns:a16="http://schemas.microsoft.com/office/drawing/2014/main" id="{32454A55-8D0E-4288-BA8C-0F28467A20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19939" y="1460230"/>
            <a:ext cx="3472060" cy="825932"/>
          </a:xfrm>
          <a:custGeom>
            <a:avLst/>
            <a:gdLst>
              <a:gd name="connsiteX0" fmla="*/ 3470310 w 3472060"/>
              <a:gd name="connsiteY0" fmla="*/ 0 h 825932"/>
              <a:gd name="connsiteX1" fmla="*/ 3472060 w 3472060"/>
              <a:gd name="connsiteY1" fmla="*/ 12850 h 825932"/>
              <a:gd name="connsiteX2" fmla="*/ 3472060 w 3472060"/>
              <a:gd name="connsiteY2" fmla="*/ 480529 h 825932"/>
              <a:gd name="connsiteX3" fmla="*/ 3363699 w 3472060"/>
              <a:gd name="connsiteY3" fmla="*/ 498471 h 825932"/>
              <a:gd name="connsiteX4" fmla="*/ 42060 w 3472060"/>
              <a:gd name="connsiteY4" fmla="*/ 824486 h 825932"/>
              <a:gd name="connsiteX5" fmla="*/ 0 w 3472060"/>
              <a:gd name="connsiteY5" fmla="*/ 758452 h 825932"/>
              <a:gd name="connsiteX6" fmla="*/ 188014 w 3472060"/>
              <a:gd name="connsiteY6" fmla="*/ 735602 h 825932"/>
              <a:gd name="connsiteX7" fmla="*/ 284087 w 3472060"/>
              <a:gd name="connsiteY7" fmla="*/ 722590 h 825932"/>
              <a:gd name="connsiteX8" fmla="*/ 382288 w 3472060"/>
              <a:gd name="connsiteY8" fmla="*/ 709392 h 825932"/>
              <a:gd name="connsiteX9" fmla="*/ 481858 w 3472060"/>
              <a:gd name="connsiteY9" fmla="*/ 695774 h 825932"/>
              <a:gd name="connsiteX10" fmla="*/ 581897 w 3472060"/>
              <a:gd name="connsiteY10" fmla="*/ 680711 h 825932"/>
              <a:gd name="connsiteX11" fmla="*/ 683670 w 3472060"/>
              <a:gd name="connsiteY11" fmla="*/ 665256 h 825932"/>
              <a:gd name="connsiteX12" fmla="*/ 787206 w 3472060"/>
              <a:gd name="connsiteY12" fmla="*/ 649587 h 825932"/>
              <a:gd name="connsiteX13" fmla="*/ 892019 w 3472060"/>
              <a:gd name="connsiteY13" fmla="*/ 632968 h 825932"/>
              <a:gd name="connsiteX14" fmla="*/ 997620 w 3472060"/>
              <a:gd name="connsiteY14" fmla="*/ 614667 h 825932"/>
              <a:gd name="connsiteX15" fmla="*/ 1104727 w 3472060"/>
              <a:gd name="connsiteY15" fmla="*/ 596741 h 825932"/>
              <a:gd name="connsiteX16" fmla="*/ 1212669 w 3472060"/>
              <a:gd name="connsiteY16" fmla="*/ 577397 h 825932"/>
              <a:gd name="connsiteX17" fmla="*/ 1321506 w 3472060"/>
              <a:gd name="connsiteY17" fmla="*/ 556988 h 825932"/>
              <a:gd name="connsiteX18" fmla="*/ 1430709 w 3472060"/>
              <a:gd name="connsiteY18" fmla="*/ 536607 h 825932"/>
              <a:gd name="connsiteX19" fmla="*/ 1541050 w 3472060"/>
              <a:gd name="connsiteY19" fmla="*/ 514481 h 825932"/>
              <a:gd name="connsiteX20" fmla="*/ 1652805 w 3472060"/>
              <a:gd name="connsiteY20" fmla="*/ 492202 h 825932"/>
              <a:gd name="connsiteX21" fmla="*/ 1763708 w 3472060"/>
              <a:gd name="connsiteY21" fmla="*/ 469161 h 825932"/>
              <a:gd name="connsiteX22" fmla="*/ 1875795 w 3472060"/>
              <a:gd name="connsiteY22" fmla="*/ 444641 h 825932"/>
              <a:gd name="connsiteX23" fmla="*/ 1989128 w 3472060"/>
              <a:gd name="connsiteY23" fmla="*/ 418995 h 825932"/>
              <a:gd name="connsiteX24" fmla="*/ 2102476 w 3472060"/>
              <a:gd name="connsiteY24" fmla="*/ 393438 h 825932"/>
              <a:gd name="connsiteX25" fmla="*/ 2215549 w 3472060"/>
              <a:gd name="connsiteY25" fmla="*/ 366291 h 825932"/>
              <a:gd name="connsiteX26" fmla="*/ 2330490 w 3472060"/>
              <a:gd name="connsiteY26" fmla="*/ 337455 h 825932"/>
              <a:gd name="connsiteX27" fmla="*/ 2443333 w 3472060"/>
              <a:gd name="connsiteY27" fmla="*/ 308983 h 825932"/>
              <a:gd name="connsiteX28" fmla="*/ 2558014 w 3472060"/>
              <a:gd name="connsiteY28" fmla="*/ 278646 h 825932"/>
              <a:gd name="connsiteX29" fmla="*/ 2673621 w 3472060"/>
              <a:gd name="connsiteY29" fmla="*/ 247421 h 825932"/>
              <a:gd name="connsiteX30" fmla="*/ 2787008 w 3472060"/>
              <a:gd name="connsiteY30" fmla="*/ 215853 h 825932"/>
              <a:gd name="connsiteX31" fmla="*/ 2901442 w 3472060"/>
              <a:gd name="connsiteY31" fmla="*/ 182011 h 825932"/>
              <a:gd name="connsiteX32" fmla="*/ 3015722 w 3472060"/>
              <a:gd name="connsiteY32" fmla="*/ 147286 h 825932"/>
              <a:gd name="connsiteX33" fmla="*/ 3130018 w 3472060"/>
              <a:gd name="connsiteY33" fmla="*/ 112649 h 825932"/>
              <a:gd name="connsiteX34" fmla="*/ 3243551 w 3472060"/>
              <a:gd name="connsiteY34" fmla="*/ 75688 h 825932"/>
              <a:gd name="connsiteX35" fmla="*/ 3356992 w 3472060"/>
              <a:gd name="connsiteY35" fmla="*/ 38197 h 825932"/>
              <a:gd name="connsiteX36" fmla="*/ 3470310 w 3472060"/>
              <a:gd name="connsiteY36" fmla="*/ 0 h 8259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3472060" h="825932">
                <a:moveTo>
                  <a:pt x="3470310" y="0"/>
                </a:moveTo>
                <a:lnTo>
                  <a:pt x="3472060" y="12850"/>
                </a:lnTo>
                <a:lnTo>
                  <a:pt x="3472060" y="480529"/>
                </a:lnTo>
                <a:lnTo>
                  <a:pt x="3363699" y="498471"/>
                </a:lnTo>
                <a:cubicBezTo>
                  <a:pt x="2435623" y="645518"/>
                  <a:pt x="603076" y="844866"/>
                  <a:pt x="42060" y="824486"/>
                </a:cubicBezTo>
                <a:cubicBezTo>
                  <a:pt x="28151" y="802425"/>
                  <a:pt x="13909" y="780513"/>
                  <a:pt x="0" y="758452"/>
                </a:cubicBezTo>
                <a:lnTo>
                  <a:pt x="188014" y="735602"/>
                </a:lnTo>
                <a:lnTo>
                  <a:pt x="284087" y="722590"/>
                </a:lnTo>
                <a:lnTo>
                  <a:pt x="382288" y="709392"/>
                </a:lnTo>
                <a:lnTo>
                  <a:pt x="481858" y="695774"/>
                </a:lnTo>
                <a:lnTo>
                  <a:pt x="581897" y="680711"/>
                </a:lnTo>
                <a:lnTo>
                  <a:pt x="683670" y="665256"/>
                </a:lnTo>
                <a:lnTo>
                  <a:pt x="787206" y="649587"/>
                </a:lnTo>
                <a:lnTo>
                  <a:pt x="892019" y="632968"/>
                </a:lnTo>
                <a:lnTo>
                  <a:pt x="997620" y="614667"/>
                </a:lnTo>
                <a:lnTo>
                  <a:pt x="1104727" y="596741"/>
                </a:lnTo>
                <a:lnTo>
                  <a:pt x="1212669" y="577397"/>
                </a:lnTo>
                <a:lnTo>
                  <a:pt x="1321506" y="556988"/>
                </a:lnTo>
                <a:lnTo>
                  <a:pt x="1430709" y="536607"/>
                </a:lnTo>
                <a:lnTo>
                  <a:pt x="1541050" y="514481"/>
                </a:lnTo>
                <a:lnTo>
                  <a:pt x="1652805" y="492202"/>
                </a:lnTo>
                <a:lnTo>
                  <a:pt x="1763708" y="469161"/>
                </a:lnTo>
                <a:lnTo>
                  <a:pt x="1875795" y="444641"/>
                </a:lnTo>
                <a:lnTo>
                  <a:pt x="1989128" y="418995"/>
                </a:lnTo>
                <a:lnTo>
                  <a:pt x="2102476" y="393438"/>
                </a:lnTo>
                <a:lnTo>
                  <a:pt x="2215549" y="366291"/>
                </a:lnTo>
                <a:lnTo>
                  <a:pt x="2330490" y="337455"/>
                </a:lnTo>
                <a:lnTo>
                  <a:pt x="2443333" y="308983"/>
                </a:lnTo>
                <a:lnTo>
                  <a:pt x="2558014" y="278646"/>
                </a:lnTo>
                <a:lnTo>
                  <a:pt x="2673621" y="247421"/>
                </a:lnTo>
                <a:lnTo>
                  <a:pt x="2787008" y="215853"/>
                </a:lnTo>
                <a:lnTo>
                  <a:pt x="2901442" y="182011"/>
                </a:lnTo>
                <a:lnTo>
                  <a:pt x="3015722" y="147286"/>
                </a:lnTo>
                <a:lnTo>
                  <a:pt x="3130018" y="112649"/>
                </a:lnTo>
                <a:lnTo>
                  <a:pt x="3243551" y="75688"/>
                </a:lnTo>
                <a:lnTo>
                  <a:pt x="3356992" y="38197"/>
                </a:lnTo>
                <a:lnTo>
                  <a:pt x="3470310" y="0"/>
                </a:lnTo>
                <a:close/>
              </a:path>
            </a:pathLst>
          </a:custGeom>
          <a:solidFill>
            <a:schemeClr val="tx1">
              <a:alpha val="20000"/>
            </a:schemeClr>
          </a:solidFill>
          <a:ln>
            <a:noFill/>
          </a:ln>
        </p:spPr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2716DD-F5F3-430D-BFCF-5E702467F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30" y="629267"/>
            <a:ext cx="9252154" cy="1016654"/>
          </a:xfrm>
        </p:spPr>
        <p:txBody>
          <a:bodyPr>
            <a:normAutofit/>
          </a:bodyPr>
          <a:lstStyle/>
          <a:p>
            <a:r>
              <a:rPr lang="en-US" b="1"/>
              <a:t>Scripture Reading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BF945A-4452-4881-AF25-582DE1943C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924298"/>
            <a:ext cx="12192417" cy="293370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Freeform 5">
            <a:extLst>
              <a:ext uri="{FF2B5EF4-FFF2-40B4-BE49-F238E27FC236}">
                <a16:creationId xmlns:a16="http://schemas.microsoft.com/office/drawing/2014/main" id="{7BF02DAB-EEF0-487F-A106-B70843EA6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">
          <a:xfrm>
            <a:off x="1" y="1762067"/>
            <a:ext cx="12191695" cy="2802467"/>
          </a:xfrm>
          <a:custGeom>
            <a:avLst/>
            <a:gdLst/>
            <a:ahLst/>
            <a:cxnLst/>
            <a:rect l="l" t="t" r="r" b="b"/>
            <a:pathLst>
              <a:path w="10000" h="8000">
                <a:moveTo>
                  <a:pt x="0" y="0"/>
                </a:moveTo>
                <a:lnTo>
                  <a:pt x="0" y="7970"/>
                </a:lnTo>
                <a:lnTo>
                  <a:pt x="10000" y="8000"/>
                </a:lnTo>
                <a:lnTo>
                  <a:pt x="10000" y="7"/>
                </a:lnTo>
                <a:lnTo>
                  <a:pt x="10000" y="7"/>
                </a:lnTo>
                <a:lnTo>
                  <a:pt x="9773" y="156"/>
                </a:lnTo>
                <a:lnTo>
                  <a:pt x="9547" y="298"/>
                </a:lnTo>
                <a:lnTo>
                  <a:pt x="9320" y="437"/>
                </a:lnTo>
                <a:lnTo>
                  <a:pt x="9092" y="556"/>
                </a:lnTo>
                <a:lnTo>
                  <a:pt x="8865" y="676"/>
                </a:lnTo>
                <a:lnTo>
                  <a:pt x="8637" y="788"/>
                </a:lnTo>
                <a:lnTo>
                  <a:pt x="8412" y="884"/>
                </a:lnTo>
                <a:lnTo>
                  <a:pt x="8184" y="975"/>
                </a:lnTo>
                <a:lnTo>
                  <a:pt x="7957" y="1058"/>
                </a:lnTo>
                <a:lnTo>
                  <a:pt x="7734" y="1130"/>
                </a:lnTo>
                <a:lnTo>
                  <a:pt x="7508" y="1202"/>
                </a:lnTo>
                <a:lnTo>
                  <a:pt x="7285" y="1262"/>
                </a:lnTo>
                <a:lnTo>
                  <a:pt x="7062" y="1309"/>
                </a:lnTo>
                <a:lnTo>
                  <a:pt x="6840" y="1358"/>
                </a:lnTo>
                <a:lnTo>
                  <a:pt x="6620" y="1399"/>
                </a:lnTo>
                <a:lnTo>
                  <a:pt x="6402" y="1428"/>
                </a:lnTo>
                <a:lnTo>
                  <a:pt x="6184" y="1453"/>
                </a:lnTo>
                <a:lnTo>
                  <a:pt x="5968" y="1477"/>
                </a:lnTo>
                <a:lnTo>
                  <a:pt x="5755" y="1488"/>
                </a:lnTo>
                <a:lnTo>
                  <a:pt x="5542" y="1500"/>
                </a:lnTo>
                <a:lnTo>
                  <a:pt x="5332" y="1506"/>
                </a:lnTo>
                <a:lnTo>
                  <a:pt x="5124" y="1500"/>
                </a:lnTo>
                <a:lnTo>
                  <a:pt x="4918" y="1500"/>
                </a:lnTo>
                <a:lnTo>
                  <a:pt x="4714" y="1488"/>
                </a:lnTo>
                <a:lnTo>
                  <a:pt x="4514" y="1470"/>
                </a:lnTo>
                <a:lnTo>
                  <a:pt x="4316" y="1453"/>
                </a:lnTo>
                <a:lnTo>
                  <a:pt x="4122" y="1434"/>
                </a:lnTo>
                <a:lnTo>
                  <a:pt x="3929" y="1405"/>
                </a:lnTo>
                <a:lnTo>
                  <a:pt x="3739" y="1374"/>
                </a:lnTo>
                <a:lnTo>
                  <a:pt x="3553" y="1346"/>
                </a:lnTo>
                <a:lnTo>
                  <a:pt x="3190" y="1267"/>
                </a:lnTo>
                <a:lnTo>
                  <a:pt x="2842" y="1183"/>
                </a:lnTo>
                <a:lnTo>
                  <a:pt x="2508" y="1095"/>
                </a:lnTo>
                <a:lnTo>
                  <a:pt x="2192" y="998"/>
                </a:lnTo>
                <a:lnTo>
                  <a:pt x="1890" y="897"/>
                </a:lnTo>
                <a:lnTo>
                  <a:pt x="1610" y="788"/>
                </a:lnTo>
                <a:lnTo>
                  <a:pt x="1347" y="681"/>
                </a:lnTo>
                <a:lnTo>
                  <a:pt x="1105" y="574"/>
                </a:lnTo>
                <a:lnTo>
                  <a:pt x="883" y="473"/>
                </a:lnTo>
                <a:lnTo>
                  <a:pt x="686" y="377"/>
                </a:lnTo>
                <a:lnTo>
                  <a:pt x="508" y="286"/>
                </a:lnTo>
                <a:lnTo>
                  <a:pt x="358" y="210"/>
                </a:lnTo>
                <a:lnTo>
                  <a:pt x="232" y="138"/>
                </a:lnTo>
                <a:lnTo>
                  <a:pt x="59" y="35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FECBB-AA81-4985-9C05-58FD5E5654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21" y="2543981"/>
            <a:ext cx="5659874" cy="36586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The importance of Faith</a:t>
            </a:r>
          </a:p>
          <a:p>
            <a:pPr marL="0" indent="0">
              <a:buNone/>
            </a:pPr>
            <a:endParaRPr lang="en-US" sz="35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sz="3500" b="1" dirty="0">
                <a:solidFill>
                  <a:schemeClr val="bg1"/>
                </a:solidFill>
              </a:rPr>
              <a:t>Hebrews 11:1-6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FA416A-02F5-4763-B73B-06432EE512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1916" y="3220819"/>
            <a:ext cx="5451627" cy="2316941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2739693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B6D-83B8-4194-E52C-9C5DBEA2E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Faith: Hebrews 11:1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A4B81-D58D-DDE3-56A5-B84572F35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Assurance of things hoped for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Conviction of things not seen</a:t>
            </a:r>
          </a:p>
          <a:p>
            <a:pPr marL="742950" indent="-74295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John 14:6 Jesus is the only way, the only truth, and the only life.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04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274DA-B320-5A6A-6A15-21540EA8F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Faith based on the Creation of the World 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A743B-9085-905C-A872-EA884AF7B9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 Hebrews 11:3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Romans 1:20</a:t>
            </a:r>
          </a:p>
          <a:p>
            <a:endParaRPr lang="en-US" dirty="0"/>
          </a:p>
          <a:p>
            <a:r>
              <a:rPr lang="en-US" dirty="0"/>
              <a:t> Psalm 14:1</a:t>
            </a:r>
          </a:p>
          <a:p>
            <a:endParaRPr lang="en-US" dirty="0"/>
          </a:p>
          <a:p>
            <a:r>
              <a:rPr lang="en-US" dirty="0"/>
              <a:t>Genesis 1:1</a:t>
            </a:r>
          </a:p>
        </p:txBody>
      </p:sp>
    </p:spTree>
    <p:extLst>
      <p:ext uri="{BB962C8B-B14F-4D97-AF65-F5344CB8AC3E}">
        <p14:creationId xmlns:p14="http://schemas.microsoft.com/office/powerpoint/2010/main" val="2848390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6DC24-6316-6839-D9A4-33A541BC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Faith based on examples of the faithful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A85A3-3D43-A868-CB4B-8A6D84D35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6606" y="2044605"/>
            <a:ext cx="10891953" cy="4195481"/>
          </a:xfrm>
        </p:spPr>
        <p:txBody>
          <a:bodyPr/>
          <a:lstStyle/>
          <a:p>
            <a:r>
              <a:rPr lang="en-US" dirty="0"/>
              <a:t> Hebrews 11: 2; 4-5</a:t>
            </a:r>
          </a:p>
          <a:p>
            <a:pPr lvl="1"/>
            <a:r>
              <a:rPr lang="en-US" dirty="0"/>
              <a:t>  How the faithful people in the Bible were    </a:t>
            </a:r>
          </a:p>
          <a:p>
            <a:pPr marL="457200" lvl="1" indent="0">
              <a:buNone/>
            </a:pPr>
            <a:r>
              <a:rPr lang="en-US" dirty="0"/>
              <a:t>       commended</a:t>
            </a:r>
          </a:p>
          <a:p>
            <a:pPr lvl="1"/>
            <a:r>
              <a:rPr lang="en-US" dirty="0"/>
              <a:t> Abel</a:t>
            </a:r>
          </a:p>
          <a:p>
            <a:pPr lvl="1"/>
            <a:r>
              <a:rPr lang="en-US" dirty="0"/>
              <a:t> Enoch</a:t>
            </a:r>
          </a:p>
        </p:txBody>
      </p:sp>
    </p:spTree>
    <p:extLst>
      <p:ext uri="{BB962C8B-B14F-4D97-AF65-F5344CB8AC3E}">
        <p14:creationId xmlns:p14="http://schemas.microsoft.com/office/powerpoint/2010/main" val="2177439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CB7D4-C224-2CDF-8A2C-54063F0A2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Without Faith: Impossible to please God – Hebrews 11:6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82DE2B-7DF4-6101-45D7-B085422B1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lphaLcParenR"/>
            </a:pPr>
            <a:r>
              <a:rPr lang="en-US" dirty="0"/>
              <a:t>Believe that He exists</a:t>
            </a:r>
          </a:p>
          <a:p>
            <a:pPr marL="1143000" lvl="1" indent="-742950"/>
            <a:r>
              <a:rPr lang="en-US" dirty="0"/>
              <a:t>Romans 10:17</a:t>
            </a:r>
          </a:p>
          <a:p>
            <a:pPr marL="400050" lvl="1" indent="0">
              <a:buNone/>
            </a:pPr>
            <a:endParaRPr lang="en-US" dirty="0"/>
          </a:p>
          <a:p>
            <a:pPr marL="742950" indent="-742950">
              <a:buFont typeface="+mj-lt"/>
              <a:buAutoNum type="alphaLcParenR"/>
            </a:pPr>
            <a:r>
              <a:rPr lang="en-US" dirty="0"/>
              <a:t>He rewards those who seek Him</a:t>
            </a:r>
          </a:p>
          <a:p>
            <a:pPr marL="1143000" lvl="1" indent="-742950"/>
            <a:r>
              <a:rPr lang="en-US" dirty="0"/>
              <a:t>Abel &amp; Enoch</a:t>
            </a:r>
          </a:p>
        </p:txBody>
      </p:sp>
    </p:spTree>
    <p:extLst>
      <p:ext uri="{BB962C8B-B14F-4D97-AF65-F5344CB8AC3E}">
        <p14:creationId xmlns:p14="http://schemas.microsoft.com/office/powerpoint/2010/main" val="38259084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CEFF3-4B93-B744-23C7-1E48ED363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798" y="306069"/>
            <a:ext cx="9404723" cy="1400530"/>
          </a:xfrm>
        </p:spPr>
        <p:txBody>
          <a:bodyPr/>
          <a:lstStyle/>
          <a:p>
            <a:r>
              <a:rPr lang="en-US" dirty="0"/>
              <a:t>Challenges of the Faith </a:t>
            </a:r>
            <a:br>
              <a:rPr lang="en-US" dirty="0"/>
            </a:br>
            <a:r>
              <a:rPr lang="en-US" dirty="0"/>
              <a:t>1 John 2:15-17 &amp; Hebrews 11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DDB8F26-BB34-CDB2-898B-1A68B33278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4266309"/>
              </p:ext>
            </p:extLst>
          </p:nvPr>
        </p:nvGraphicFramePr>
        <p:xfrm>
          <a:off x="1103313" y="1957751"/>
          <a:ext cx="4452098" cy="47277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098">
                  <a:extLst>
                    <a:ext uri="{9D8B030D-6E8A-4147-A177-3AD203B41FA5}">
                      <a16:colId xmlns:a16="http://schemas.microsoft.com/office/drawing/2014/main" val="543271502"/>
                    </a:ext>
                  </a:extLst>
                </a:gridCol>
              </a:tblGrid>
              <a:tr h="460828">
                <a:tc>
                  <a:txBody>
                    <a:bodyPr/>
                    <a:lstStyle/>
                    <a:p>
                      <a:r>
                        <a:rPr lang="en-US" sz="2400" dirty="0"/>
                        <a:t>Victories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588220"/>
                  </a:ext>
                </a:extLst>
              </a:tr>
              <a:tr h="373783">
                <a:tc>
                  <a:txBody>
                    <a:bodyPr/>
                    <a:lstStyle/>
                    <a:p>
                      <a:r>
                        <a:rPr lang="en-US" sz="2000" b="1" dirty="0"/>
                        <a:t>Conquered kingdoms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230649"/>
                  </a:ext>
                </a:extLst>
              </a:tr>
              <a:tr h="373783">
                <a:tc>
                  <a:txBody>
                    <a:bodyPr/>
                    <a:lstStyle/>
                    <a:p>
                      <a:r>
                        <a:rPr lang="en-US" sz="2000" b="1" dirty="0"/>
                        <a:t>Enforced Justice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7349967"/>
                  </a:ext>
                </a:extLst>
              </a:tr>
              <a:tr h="373783">
                <a:tc>
                  <a:txBody>
                    <a:bodyPr/>
                    <a:lstStyle/>
                    <a:p>
                      <a:r>
                        <a:rPr lang="en-US" sz="2000" b="1" dirty="0"/>
                        <a:t>Obtained promises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186939"/>
                  </a:ext>
                </a:extLst>
              </a:tr>
              <a:tr h="373783">
                <a:tc>
                  <a:txBody>
                    <a:bodyPr/>
                    <a:lstStyle/>
                    <a:p>
                      <a:r>
                        <a:rPr lang="en-US" sz="2000" b="1" dirty="0"/>
                        <a:t>Stopped the mouth of lions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7949431"/>
                  </a:ext>
                </a:extLst>
              </a:tr>
              <a:tr h="373783">
                <a:tc>
                  <a:txBody>
                    <a:bodyPr/>
                    <a:lstStyle/>
                    <a:p>
                      <a:r>
                        <a:rPr lang="en-US" sz="2000" b="1" dirty="0"/>
                        <a:t>Quenched the power of fire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242376"/>
                  </a:ext>
                </a:extLst>
              </a:tr>
              <a:tr h="373783">
                <a:tc>
                  <a:txBody>
                    <a:bodyPr/>
                    <a:lstStyle/>
                    <a:p>
                      <a:r>
                        <a:rPr lang="en-US" sz="2000" b="1" dirty="0"/>
                        <a:t>Escaped the edge of the sword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1574427"/>
                  </a:ext>
                </a:extLst>
              </a:tr>
              <a:tr h="373783">
                <a:tc>
                  <a:txBody>
                    <a:bodyPr/>
                    <a:lstStyle/>
                    <a:p>
                      <a:r>
                        <a:rPr lang="en-US" sz="2000" b="1" dirty="0"/>
                        <a:t>Made strong out of weakness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7706963"/>
                  </a:ext>
                </a:extLst>
              </a:tr>
              <a:tr h="373783">
                <a:tc>
                  <a:txBody>
                    <a:bodyPr/>
                    <a:lstStyle/>
                    <a:p>
                      <a:r>
                        <a:rPr lang="en-US" sz="2000" b="1" dirty="0"/>
                        <a:t>Mighty in War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705890"/>
                  </a:ext>
                </a:extLst>
              </a:tr>
              <a:tr h="373783">
                <a:tc>
                  <a:txBody>
                    <a:bodyPr/>
                    <a:lstStyle/>
                    <a:p>
                      <a:r>
                        <a:rPr lang="en-US" sz="2000" b="1" dirty="0"/>
                        <a:t>Put foreign armies to flight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734369"/>
                  </a:ext>
                </a:extLst>
              </a:tr>
              <a:tr h="700737">
                <a:tc>
                  <a:txBody>
                    <a:bodyPr/>
                    <a:lstStyle/>
                    <a:p>
                      <a:r>
                        <a:rPr lang="en-US" sz="2000" b="1" dirty="0"/>
                        <a:t>Received back the dead to life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132942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DE8672D-D750-2306-1464-88663CF6B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1656636"/>
              </p:ext>
            </p:extLst>
          </p:nvPr>
        </p:nvGraphicFramePr>
        <p:xfrm>
          <a:off x="5580423" y="1957752"/>
          <a:ext cx="4452098" cy="472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098">
                  <a:extLst>
                    <a:ext uri="{9D8B030D-6E8A-4147-A177-3AD203B41FA5}">
                      <a16:colId xmlns:a16="http://schemas.microsoft.com/office/drawing/2014/main" val="1082526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Struggles/Trials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7995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Suffered mocking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49535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Floggings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5305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Imprisonment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1404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Stoning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5163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Sawn in two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791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Killed with the sword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21712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Destitute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94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Afflicted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6509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Mistreated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848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/>
                        <a:t>Wanderings in deserts, Mtns, dens, &amp; caves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420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792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98E93-A053-94C5-641D-1A6FB94EC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considerations for Faith…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98106-AC70-412F-05C8-1BA773F325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13140"/>
            <a:ext cx="10671745" cy="4925683"/>
          </a:xfrm>
        </p:spPr>
        <p:txBody>
          <a:bodyPr>
            <a:normAutofit fontScale="850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It begins and ends with God</a:t>
            </a:r>
          </a:p>
          <a:p>
            <a:pPr marL="1143000" lvl="1" indent="-742950"/>
            <a:r>
              <a:rPr lang="en-US" dirty="0"/>
              <a:t>Phil. 1:6 &amp; 2 Peter 1:1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requires hard work</a:t>
            </a:r>
          </a:p>
          <a:p>
            <a:pPr marL="1143000" lvl="1" indent="-742950"/>
            <a:r>
              <a:rPr lang="en-US" dirty="0"/>
              <a:t>Col. 1:28-29; 1 Cor. 9:24-27; 2 Peter 1:3-11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must result in good works – James 2:14-19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requires patience – James 5:7-11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will not be tested beyond what we </a:t>
            </a:r>
            <a:r>
              <a:rPr lang="en-US"/>
              <a:t>can endure - 1 </a:t>
            </a:r>
            <a:r>
              <a:rPr lang="en-US" dirty="0"/>
              <a:t>Cor. 10:12-13</a:t>
            </a:r>
          </a:p>
          <a:p>
            <a:pPr marL="40005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904263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CF90BA-BBB7-A7F9-4C68-AF6398BFB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</a:t>
            </a:r>
            <a:r>
              <a:rPr lang="en-US"/>
              <a:t>of Faith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BF963-6C4A-1820-21FD-542D721A2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479665"/>
            <a:ext cx="8946541" cy="5228705"/>
          </a:xfrm>
        </p:spPr>
        <p:txBody>
          <a:bodyPr>
            <a:normAutofit fontScale="62500" lnSpcReduction="20000"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dirty="0"/>
              <a:t>Faith is essential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considers the Universe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considers the faithful in the Bible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knows that Jesus exists and that He will reward His followers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Faith: there will be victories AND struggles/trials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begins &amp; ends with God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requires hard work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requires good works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requires patience</a:t>
            </a:r>
          </a:p>
          <a:p>
            <a:pPr marL="742950" indent="-742950">
              <a:buFont typeface="+mj-lt"/>
              <a:buAutoNum type="arabicPeriod"/>
            </a:pPr>
            <a:r>
              <a:rPr lang="en-US" dirty="0"/>
              <a:t>Faith will not be tested beyond what can be endured </a:t>
            </a:r>
          </a:p>
        </p:txBody>
      </p:sp>
    </p:spTree>
    <p:extLst>
      <p:ext uri="{BB962C8B-B14F-4D97-AF65-F5344CB8AC3E}">
        <p14:creationId xmlns:p14="http://schemas.microsoft.com/office/powerpoint/2010/main" val="10362778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60014</TotalTime>
  <Words>374</Words>
  <Application>Microsoft Office PowerPoint</Application>
  <PresentationFormat>Widescreen</PresentationFormat>
  <Paragraphs>81</Paragraphs>
  <Slides>10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Ion</vt:lpstr>
      <vt:lpstr>                   The importance of Faith Hebrews 11:1-6  Pastor Sam June 9, 2024</vt:lpstr>
      <vt:lpstr>Scripture Reading</vt:lpstr>
      <vt:lpstr>Definition of Faith: Hebrews 11:1</vt:lpstr>
      <vt:lpstr>Faith based on the Creation of the World  </vt:lpstr>
      <vt:lpstr>Faith based on examples of the faithful </vt:lpstr>
      <vt:lpstr>Without Faith: Impossible to please God – Hebrews 11:6 </vt:lpstr>
      <vt:lpstr>Challenges of the Faith  1 John 2:15-17 &amp; Hebrews 11</vt:lpstr>
      <vt:lpstr>More considerations for Faith… </vt:lpstr>
      <vt:lpstr>Overview of Faith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contrarian wisdom of God  Isaiah 55:8-9</dc:title>
  <dc:creator>Samuel Kim</dc:creator>
  <cp:lastModifiedBy>Samuel Kim</cp:lastModifiedBy>
  <cp:revision>123</cp:revision>
  <cp:lastPrinted>2024-01-13T06:58:57Z</cp:lastPrinted>
  <dcterms:created xsi:type="dcterms:W3CDTF">2021-11-19T21:57:39Z</dcterms:created>
  <dcterms:modified xsi:type="dcterms:W3CDTF">2024-06-09T14:58:45Z</dcterms:modified>
</cp:coreProperties>
</file>