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307" r:id="rId2"/>
    <p:sldId id="571" r:id="rId3"/>
    <p:sldId id="572" r:id="rId4"/>
    <p:sldId id="573" r:id="rId5"/>
    <p:sldId id="574" r:id="rId6"/>
    <p:sldId id="576" r:id="rId7"/>
    <p:sldId id="575" r:id="rId8"/>
    <p:sldId id="322" r:id="rId9"/>
  </p:sldIdLst>
  <p:sldSz cx="12192000" cy="6858000"/>
  <p:notesSz cx="7099300" cy="9385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71" autoAdjust="0"/>
    <p:restoredTop sz="94660"/>
  </p:normalViewPr>
  <p:slideViewPr>
    <p:cSldViewPr snapToGrid="0">
      <p:cViewPr varScale="1">
        <p:scale>
          <a:sx n="92" d="100"/>
          <a:sy n="92" d="100"/>
        </p:scale>
        <p:origin x="82" y="1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r">
              <a:defRPr sz="1200"/>
            </a:lvl1pPr>
          </a:lstStyle>
          <a:p>
            <a:fld id="{867E5A53-2486-4E3A-8424-3F8493DB3F12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29275" cy="3167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92" tIns="47096" rIns="94192" bIns="4709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516676"/>
            <a:ext cx="5679440" cy="3695462"/>
          </a:xfrm>
          <a:prstGeom prst="rect">
            <a:avLst/>
          </a:prstGeom>
        </p:spPr>
        <p:txBody>
          <a:bodyPr vert="horz" lIns="94192" tIns="47096" rIns="94192" bIns="4709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r">
              <a:defRPr sz="1200"/>
            </a:lvl1pPr>
          </a:lstStyle>
          <a:p>
            <a:fld id="{9F14B8F8-0443-4C6A-B857-252263001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290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7A8AF-46BA-495D-A6A9-C4E1AA5DC2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86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4B8F8-0443-4C6A-B857-2522630016E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64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4B8F8-0443-4C6A-B857-2522630016E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642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8/25/2024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6ED4976-C005-124C-49C8-239BBCB1128F}"/>
              </a:ext>
            </a:extLst>
          </p:cNvPr>
          <p:cNvSpPr/>
          <p:nvPr userDrawn="1"/>
        </p:nvSpPr>
        <p:spPr>
          <a:xfrm>
            <a:off x="1055716" y="473825"/>
            <a:ext cx="3923608" cy="202830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logo with a cross on it&#10;&#10;Description automatically generated">
            <a:extLst>
              <a:ext uri="{FF2B5EF4-FFF2-40B4-BE49-F238E27FC236}">
                <a16:creationId xmlns:a16="http://schemas.microsoft.com/office/drawing/2014/main" id="{53B2679F-FC95-EBB0-891D-431A4DED7E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46909" y="613901"/>
            <a:ext cx="3407705" cy="17481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1"/>
              </a:buClr>
              <a:defRPr sz="4000"/>
            </a:lvl1pPr>
            <a:lvl2pPr>
              <a:buClr>
                <a:schemeClr val="tx1"/>
              </a:buClr>
              <a:defRPr sz="3600"/>
            </a:lvl2pPr>
            <a:lvl3pPr>
              <a:buClr>
                <a:schemeClr val="tx1"/>
              </a:buClr>
              <a:defRPr sz="3200"/>
            </a:lvl3pPr>
            <a:lvl4pPr>
              <a:buClr>
                <a:schemeClr val="tx1"/>
              </a:buClr>
              <a:defRPr sz="2800"/>
            </a:lvl4pPr>
            <a:lvl5pPr>
              <a:buClr>
                <a:schemeClr val="tx1"/>
              </a:buClr>
              <a:defRPr sz="2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8/25/2024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32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5516" y="2968015"/>
            <a:ext cx="10930759" cy="3329581"/>
          </a:xfrm>
        </p:spPr>
        <p:txBody>
          <a:bodyPr/>
          <a:lstStyle/>
          <a:p>
            <a:br>
              <a:rPr lang="en-US" sz="4400" dirty="0"/>
            </a:br>
            <a:br>
              <a:rPr lang="en-US" sz="4000" dirty="0"/>
            </a:br>
            <a:r>
              <a:rPr lang="en-US" sz="1800" dirty="0"/>
              <a:t> </a:t>
            </a: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r>
              <a:rPr lang="en-US" sz="4000" b="1" dirty="0"/>
              <a:t>The requirements to have eternal life</a:t>
            </a:r>
            <a:br>
              <a:rPr lang="en-US" sz="4000" b="1" dirty="0"/>
            </a:br>
            <a:br>
              <a:rPr lang="en-US" sz="4000" b="1" dirty="0"/>
            </a:br>
            <a:r>
              <a:rPr lang="en-US" sz="4000" b="1" dirty="0"/>
              <a:t>Matthew  19:16-22</a:t>
            </a:r>
            <a:br>
              <a:rPr lang="en-US" sz="4400" b="1" dirty="0"/>
            </a:br>
            <a:r>
              <a:rPr lang="en-US" sz="4000" b="1" dirty="0"/>
              <a:t>Pastor Sam Kim</a:t>
            </a:r>
            <a:br>
              <a:rPr lang="en-US" sz="4000" b="1" dirty="0"/>
            </a:br>
            <a:r>
              <a:rPr lang="en-US" sz="4000" b="1" dirty="0"/>
              <a:t>August 25, 2024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114326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69000"/>
                <a:hueMod val="91000"/>
                <a:satMod val="164000"/>
                <a:lumMod val="74000"/>
              </a:schemeClr>
              <a:schemeClr val="bg2">
                <a:hueMod val="124000"/>
                <a:satMod val="140000"/>
                <a:lumMod val="14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>
            <a:extLst>
              <a:ext uri="{FF2B5EF4-FFF2-40B4-BE49-F238E27FC236}">
                <a16:creationId xmlns:a16="http://schemas.microsoft.com/office/drawing/2014/main" id="{32454A55-8D0E-4288-BA8C-0F28467A20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2716DD-F5F3-430D-BFCF-5E702467F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en-US" b="1"/>
              <a:t>Scripture Reading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BF945A-4452-4881-AF25-582DE1943C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924298"/>
            <a:ext cx="12192417" cy="293370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7BF02DAB-EEF0-487F-A106-B70843EA6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1695" cy="2802467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FECBB-AA81-4985-9C05-58FD5E565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196" y="2543981"/>
            <a:ext cx="5766999" cy="365868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500" b="1" dirty="0">
                <a:solidFill>
                  <a:schemeClr val="bg1"/>
                </a:solidFill>
              </a:rPr>
              <a:t>The Requirements to have Eternal Life</a:t>
            </a:r>
          </a:p>
          <a:p>
            <a:pPr marL="0" indent="0">
              <a:buNone/>
            </a:pPr>
            <a:endParaRPr lang="en-US" sz="35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500" b="1">
                <a:solidFill>
                  <a:schemeClr val="bg1"/>
                </a:solidFill>
              </a:rPr>
              <a:t>Matthew 19:16-22</a:t>
            </a:r>
            <a:endParaRPr lang="en-US" sz="35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FA416A-02F5-4763-B73B-06432EE512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1916" y="3220819"/>
            <a:ext cx="5451627" cy="2316941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739693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2E409-F5F5-B7A6-CB3C-125E060D3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952616" cy="1400530"/>
          </a:xfrm>
        </p:spPr>
        <p:txBody>
          <a:bodyPr/>
          <a:lstStyle/>
          <a:p>
            <a:r>
              <a:rPr lang="en-US" dirty="0"/>
              <a:t>Pew Research – 2021 </a:t>
            </a:r>
            <a:br>
              <a:rPr lang="en-US" dirty="0"/>
            </a:br>
            <a:r>
              <a:rPr lang="en-US" dirty="0"/>
              <a:t>American’s belief regarding heaven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122F2C-8086-4CD9-5EF5-CBFA408AE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193684" cy="419548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 +70% believe there is a heaven</a:t>
            </a:r>
          </a:p>
          <a:p>
            <a:r>
              <a:rPr lang="en-US" dirty="0"/>
              <a:t> ~60% believe there is a hell</a:t>
            </a:r>
          </a:p>
          <a:p>
            <a:r>
              <a:rPr lang="en-US" dirty="0"/>
              <a:t> ~40% believe that it is not necessary for people to believe in God to go to heaven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Lone Hill Church believes that only the Bible is able to answer this question.  </a:t>
            </a:r>
          </a:p>
        </p:txBody>
      </p:sp>
    </p:spTree>
    <p:extLst>
      <p:ext uri="{BB962C8B-B14F-4D97-AF65-F5344CB8AC3E}">
        <p14:creationId xmlns:p14="http://schemas.microsoft.com/office/powerpoint/2010/main" val="2660520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1EE58-2BE5-5021-CB74-6682EF010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0160434" cy="1400530"/>
          </a:xfrm>
        </p:spPr>
        <p:txBody>
          <a:bodyPr/>
          <a:lstStyle/>
          <a:p>
            <a:r>
              <a:rPr lang="en-US" dirty="0"/>
              <a:t>The requirements to have </a:t>
            </a:r>
            <a:r>
              <a:rPr lang="en-US"/>
              <a:t>eternal life?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AF95CE-367D-15BF-2FFF-86D1E2F422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77306" cy="419548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 What happens after death? </a:t>
            </a:r>
          </a:p>
          <a:p>
            <a:r>
              <a:rPr lang="en-US" dirty="0"/>
              <a:t> Death is not a popular topic. </a:t>
            </a:r>
          </a:p>
          <a:p>
            <a:r>
              <a:rPr lang="en-US" dirty="0"/>
              <a:t> Jewish belief at the time of Christ: 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dirty="0"/>
              <a:t>Had to be a descendant of Abraham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dirty="0"/>
              <a:t>Had to be a “good Jew”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/>
              <a:t>All others </a:t>
            </a:r>
            <a:r>
              <a:rPr lang="en-US" dirty="0"/>
              <a:t>disqualified</a:t>
            </a:r>
          </a:p>
        </p:txBody>
      </p:sp>
    </p:spTree>
    <p:extLst>
      <p:ext uri="{BB962C8B-B14F-4D97-AF65-F5344CB8AC3E}">
        <p14:creationId xmlns:p14="http://schemas.microsoft.com/office/powerpoint/2010/main" val="98177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1EE58-2BE5-5021-CB74-6682EF010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489" y="116378"/>
            <a:ext cx="10160434" cy="1400530"/>
          </a:xfrm>
        </p:spPr>
        <p:txBody>
          <a:bodyPr/>
          <a:lstStyle/>
          <a:p>
            <a:r>
              <a:rPr lang="en-US" dirty="0"/>
              <a:t>Jesus &amp; the Rich Young Ruler: </a:t>
            </a:r>
            <a:br>
              <a:rPr lang="en-US" dirty="0"/>
            </a:br>
            <a:r>
              <a:rPr lang="en-US" dirty="0"/>
              <a:t>Matthew 19:16-22 </a:t>
            </a:r>
            <a:r>
              <a:rPr lang="en-US" sz="4000" dirty="0"/>
              <a:t>(Mark 10 &amp; Luke 18)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AF95CE-367D-15BF-2FFF-86D1E2F422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29296"/>
            <a:ext cx="10077306" cy="511232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Knelt at feet of Jesus &amp; called Jesus “Good”</a:t>
            </a:r>
          </a:p>
          <a:p>
            <a:r>
              <a:rPr lang="en-US" dirty="0"/>
              <a:t>What good deed must I do to have eternal life? </a:t>
            </a:r>
          </a:p>
          <a:p>
            <a:r>
              <a:rPr lang="en-US" dirty="0"/>
              <a:t>Jesus, “Why do you call me good?” Keep the 10 Commandments (Exodus 20:12-16)</a:t>
            </a:r>
          </a:p>
          <a:p>
            <a:pPr lvl="1"/>
            <a:r>
              <a:rPr lang="en-US" dirty="0"/>
              <a:t> #6 Do not murder </a:t>
            </a:r>
          </a:p>
          <a:p>
            <a:pPr lvl="1"/>
            <a:r>
              <a:rPr lang="en-US" dirty="0"/>
              <a:t>#7 Do not commit adultery</a:t>
            </a:r>
          </a:p>
          <a:p>
            <a:pPr lvl="1"/>
            <a:r>
              <a:rPr lang="en-US" dirty="0"/>
              <a:t>#8 Do not steal</a:t>
            </a:r>
          </a:p>
          <a:p>
            <a:pPr lvl="1"/>
            <a:r>
              <a:rPr lang="en-US" dirty="0"/>
              <a:t>#9 Do not be a false witness</a:t>
            </a:r>
          </a:p>
          <a:p>
            <a:pPr lvl="1"/>
            <a:r>
              <a:rPr lang="en-US" dirty="0"/>
              <a:t>#5 Honor your mother &amp; your father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E3131A-AF49-2FD5-BE3E-C0B1BF3CF65D}"/>
              </a:ext>
            </a:extLst>
          </p:cNvPr>
          <p:cNvSpPr txBox="1"/>
          <p:nvPr/>
        </p:nvSpPr>
        <p:spPr>
          <a:xfrm>
            <a:off x="9601201" y="4185459"/>
            <a:ext cx="2327564" cy="224676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Golden Rule: </a:t>
            </a:r>
          </a:p>
          <a:p>
            <a:pPr algn="ctr"/>
            <a:r>
              <a:rPr lang="en-US" sz="2800" b="1" dirty="0">
                <a:solidFill>
                  <a:schemeClr val="bg1"/>
                </a:solidFill>
              </a:rPr>
              <a:t>Love your neighbor as yourself!</a:t>
            </a:r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51231D11-C6B9-1AD4-974C-1DF52D8BB962}"/>
              </a:ext>
            </a:extLst>
          </p:cNvPr>
          <p:cNvSpPr/>
          <p:nvPr/>
        </p:nvSpPr>
        <p:spPr>
          <a:xfrm>
            <a:off x="8786554" y="4281054"/>
            <a:ext cx="656704" cy="2078181"/>
          </a:xfrm>
          <a:prstGeom prst="rightBrac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470348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1EE58-2BE5-5021-CB74-6682EF010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238" y="315883"/>
            <a:ext cx="10160434" cy="1400530"/>
          </a:xfrm>
        </p:spPr>
        <p:txBody>
          <a:bodyPr/>
          <a:lstStyle/>
          <a:p>
            <a:r>
              <a:rPr lang="en-US" dirty="0"/>
              <a:t>Requirement to have eternal life…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AF95CE-367D-15BF-2FFF-86D1E2F422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296785"/>
            <a:ext cx="10742324" cy="5444837"/>
          </a:xfrm>
        </p:spPr>
        <p:txBody>
          <a:bodyPr>
            <a:normAutofit fontScale="775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dirty="0"/>
              <a:t>Perfection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Deed/Action: Go, sell what you possess and give it to the poor </a:t>
            </a:r>
            <a:r>
              <a:rPr lang="en-US" b="1" dirty="0">
                <a:solidFill>
                  <a:srgbClr val="FFFF00"/>
                </a:solidFill>
              </a:rPr>
              <a:t>(love your neighbor!)</a:t>
            </a:r>
          </a:p>
          <a:p>
            <a:pPr marL="1143000" lvl="1" indent="-742950"/>
            <a:r>
              <a:rPr lang="en-US" dirty="0"/>
              <a:t>Commandment #1 – No other gods (Exodus 20:3)</a:t>
            </a:r>
          </a:p>
          <a:p>
            <a:pPr marL="1143000" lvl="1" indent="-742950"/>
            <a:r>
              <a:rPr lang="en-US" dirty="0"/>
              <a:t>Commandment #10 – Do not covet (Exodus 20:17)</a:t>
            </a:r>
          </a:p>
          <a:p>
            <a:pPr marL="1143000" lvl="1" indent="-742950"/>
            <a:r>
              <a:rPr lang="en-US" dirty="0"/>
              <a:t>Matthew 6:24 Cannot serve two masters…</a:t>
            </a:r>
          </a:p>
          <a:p>
            <a:pPr marL="1143000" lvl="1" indent="-742950"/>
            <a:r>
              <a:rPr lang="en-US" dirty="0"/>
              <a:t>Colossians 3:5-6 Put sins to death…</a:t>
            </a:r>
          </a:p>
          <a:p>
            <a:pPr marL="400050" lvl="1" indent="0">
              <a:buNone/>
            </a:pPr>
            <a:r>
              <a:rPr lang="en-US" dirty="0"/>
              <a:t>             covetousness = idolatry 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Reward: Treasures in Heaven (</a:t>
            </a:r>
            <a:r>
              <a:rPr lang="en-US" dirty="0" err="1"/>
              <a:t>cf</a:t>
            </a:r>
            <a:r>
              <a:rPr lang="en-US" dirty="0"/>
              <a:t> Matthew 6:19-21)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Personal invitation: Come follow me. 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The man’s response? </a:t>
            </a:r>
          </a:p>
        </p:txBody>
      </p:sp>
    </p:spTree>
    <p:extLst>
      <p:ext uri="{BB962C8B-B14F-4D97-AF65-F5344CB8AC3E}">
        <p14:creationId xmlns:p14="http://schemas.microsoft.com/office/powerpoint/2010/main" val="1654621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8224F-90A4-4838-D196-D29AE9FD9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Christ’s offer of salvation today…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D4C281-524C-D246-3205-C7682598BB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558" y="1487979"/>
            <a:ext cx="10650884" cy="4777046"/>
          </a:xfrm>
        </p:spPr>
        <p:txBody>
          <a:bodyPr>
            <a:normAutofit fontScale="85000"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dirty="0"/>
              <a:t>Perfection in Christ by grace</a:t>
            </a:r>
          </a:p>
          <a:p>
            <a:pPr marL="1143000" lvl="1" indent="-742950"/>
            <a:r>
              <a:rPr lang="en-US" dirty="0"/>
              <a:t>Rom. 6:23; Eph. 2:8-9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Deed/Action: Repent &amp; believe</a:t>
            </a:r>
          </a:p>
          <a:p>
            <a:pPr marL="1143000" lvl="1" indent="-742950"/>
            <a:r>
              <a:rPr lang="en-US" dirty="0"/>
              <a:t>Mark 1:15, Isaiah 64:1; Luke 14:33; Matt. 16:24-25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Rewards: Matt. 16:19-21,26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Christ’s invitation is for today…</a:t>
            </a:r>
          </a:p>
          <a:p>
            <a:pPr marL="1143000" lvl="1" indent="-742950"/>
            <a:r>
              <a:rPr lang="en-US" dirty="0"/>
              <a:t>John 14:6; Matt. 11:28-30; 2 Cor. 6:2</a:t>
            </a:r>
          </a:p>
          <a:p>
            <a:pPr marL="400050" lvl="1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0186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/>
          </a:p>
          <a:p>
            <a:pPr marL="0" indent="0" algn="ctr">
              <a:buNone/>
            </a:pPr>
            <a:r>
              <a:rPr lang="en-US" sz="6000" b="1"/>
              <a:t>To God be the glory! 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20577712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67654</TotalTime>
  <Words>417</Words>
  <Application>Microsoft Office PowerPoint</Application>
  <PresentationFormat>Widescreen</PresentationFormat>
  <Paragraphs>56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Ion</vt:lpstr>
      <vt:lpstr>                   The requirements to have eternal life  Matthew  19:16-22 Pastor Sam Kim August 25, 2024</vt:lpstr>
      <vt:lpstr>Scripture Reading</vt:lpstr>
      <vt:lpstr>Pew Research – 2021  American’s belief regarding heaven</vt:lpstr>
      <vt:lpstr>The requirements to have eternal life?</vt:lpstr>
      <vt:lpstr>Jesus &amp; the Rich Young Ruler:  Matthew 19:16-22 (Mark 10 &amp; Luke 18) </vt:lpstr>
      <vt:lpstr>Requirement to have eternal life…</vt:lpstr>
      <vt:lpstr>Christ’s offer of salvation today…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contrarian wisdom of God  Isaiah 55:8-9</dc:title>
  <dc:creator>Samuel Kim</dc:creator>
  <cp:lastModifiedBy>Samuel Kim</cp:lastModifiedBy>
  <cp:revision>134</cp:revision>
  <cp:lastPrinted>2024-01-13T06:58:57Z</cp:lastPrinted>
  <dcterms:created xsi:type="dcterms:W3CDTF">2021-11-19T21:57:39Z</dcterms:created>
  <dcterms:modified xsi:type="dcterms:W3CDTF">2024-08-25T13:23:47Z</dcterms:modified>
</cp:coreProperties>
</file>