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307" r:id="rId2"/>
    <p:sldId id="571" r:id="rId3"/>
    <p:sldId id="581" r:id="rId4"/>
    <p:sldId id="590" r:id="rId5"/>
    <p:sldId id="591" r:id="rId6"/>
    <p:sldId id="322" r:id="rId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C9127-D849-43AE-A6C1-F08508D95AB7}" v="1" dt="2024-10-25T17:58:03.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1" autoAdjust="0"/>
    <p:restoredTop sz="94660"/>
  </p:normalViewPr>
  <p:slideViewPr>
    <p:cSldViewPr snapToGrid="0">
      <p:cViewPr varScale="1">
        <p:scale>
          <a:sx n="92" d="100"/>
          <a:sy n="92" d="100"/>
        </p:scale>
        <p:origin x="82" y="1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67E5A53-2486-4E3A-8424-3F8493DB3F12}" type="datetimeFigureOut">
              <a:rPr lang="en-US" smtClean="0"/>
              <a:t>10/26/2024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9F14B8F8-0443-4C6A-B857-2522630016E1}" type="slidenum">
              <a:rPr lang="en-US" smtClean="0"/>
              <a:t>‹#›</a:t>
            </a:fld>
            <a:endParaRPr lang="en-US"/>
          </a:p>
        </p:txBody>
      </p:sp>
    </p:spTree>
    <p:extLst>
      <p:ext uri="{BB962C8B-B14F-4D97-AF65-F5344CB8AC3E}">
        <p14:creationId xmlns:p14="http://schemas.microsoft.com/office/powerpoint/2010/main" val="35952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A8AF-46BA-495D-A6A9-C4E1AA5DC2E9}" type="slidenum">
              <a:rPr lang="en-US" smtClean="0"/>
              <a:t>1</a:t>
            </a:fld>
            <a:endParaRPr lang="en-US"/>
          </a:p>
        </p:txBody>
      </p:sp>
    </p:spTree>
    <p:extLst>
      <p:ext uri="{BB962C8B-B14F-4D97-AF65-F5344CB8AC3E}">
        <p14:creationId xmlns:p14="http://schemas.microsoft.com/office/powerpoint/2010/main" val="221678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4B8F8-0443-4C6A-B857-2522630016E1}" type="slidenum">
              <a:rPr lang="en-US" smtClean="0"/>
              <a:t>2</a:t>
            </a:fld>
            <a:endParaRPr lang="en-US"/>
          </a:p>
        </p:txBody>
      </p:sp>
    </p:spTree>
    <p:extLst>
      <p:ext uri="{BB962C8B-B14F-4D97-AF65-F5344CB8AC3E}">
        <p14:creationId xmlns:p14="http://schemas.microsoft.com/office/powerpoint/2010/main" val="220466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4B8F8-0443-4C6A-B857-2522630016E1}" type="slidenum">
              <a:rPr lang="en-US" smtClean="0"/>
              <a:t>6</a:t>
            </a:fld>
            <a:endParaRPr lang="en-US"/>
          </a:p>
        </p:txBody>
      </p:sp>
    </p:spTree>
    <p:extLst>
      <p:ext uri="{BB962C8B-B14F-4D97-AF65-F5344CB8AC3E}">
        <p14:creationId xmlns:p14="http://schemas.microsoft.com/office/powerpoint/2010/main" val="3414642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l">
              <a:buNone/>
              <a:defRPr sz="32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8" name="Rectangle 7">
            <a:extLst>
              <a:ext uri="{FF2B5EF4-FFF2-40B4-BE49-F238E27FC236}">
                <a16:creationId xmlns:a16="http://schemas.microsoft.com/office/drawing/2014/main" id="{E6ED4976-C005-124C-49C8-239BBCB1128F}"/>
              </a:ext>
            </a:extLst>
          </p:cNvPr>
          <p:cNvSpPr/>
          <p:nvPr userDrawn="1"/>
        </p:nvSpPr>
        <p:spPr>
          <a:xfrm>
            <a:off x="1055716" y="473825"/>
            <a:ext cx="3923608" cy="20283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a cross on it&#10;&#10;Description automatically generated">
            <a:extLst>
              <a:ext uri="{FF2B5EF4-FFF2-40B4-BE49-F238E27FC236}">
                <a16:creationId xmlns:a16="http://schemas.microsoft.com/office/drawing/2014/main" id="{53B2679F-FC95-EBB0-891D-431A4DED7EC9}"/>
              </a:ext>
            </a:extLst>
          </p:cNvPr>
          <p:cNvPicPr>
            <a:picLocks noChangeAspect="1"/>
          </p:cNvPicPr>
          <p:nvPr userDrawn="1"/>
        </p:nvPicPr>
        <p:blipFill>
          <a:blip r:embed="rId2"/>
          <a:stretch>
            <a:fillRect/>
          </a:stretch>
        </p:blipFill>
        <p:spPr>
          <a:xfrm>
            <a:off x="1246909" y="613901"/>
            <a:ext cx="3407705" cy="17481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1"/>
              </a:buClr>
              <a:defRPr sz="4000"/>
            </a:lvl1pPr>
            <a:lvl2pPr>
              <a:buClr>
                <a:schemeClr val="tx1"/>
              </a:buClr>
              <a:defRPr sz="3600"/>
            </a:lvl2pPr>
            <a:lvl3pPr>
              <a:buClr>
                <a:schemeClr val="tx1"/>
              </a:buClr>
              <a:defRPr sz="3200"/>
            </a:lvl3pPr>
            <a:lvl4pPr>
              <a:buClr>
                <a:schemeClr val="tx1"/>
              </a:buClr>
              <a:defRPr sz="2800"/>
            </a:lvl4pPr>
            <a:lvl5pPr>
              <a:buClr>
                <a:schemeClr val="tx1"/>
              </a:buCl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96027F-7875-4030-9381-8BD8C4F21935}"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a:buNone/>
              <a:defRPr sz="32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3" charset="2"/>
        <a:buChar char=""/>
        <a:defRPr sz="32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tx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tx1"/>
        </a:buClr>
        <a:buSzPct val="80000"/>
        <a:buFont typeface="Wingdings 3" charset="2"/>
        <a:buChar char=""/>
        <a:defRPr sz="2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516" y="2968015"/>
            <a:ext cx="10930759" cy="3329581"/>
          </a:xfrm>
        </p:spPr>
        <p:txBody>
          <a:bodyPr/>
          <a:lstStyle/>
          <a:p>
            <a:br>
              <a:rPr lang="en-US" sz="4400" dirty="0"/>
            </a:br>
            <a:br>
              <a:rPr lang="en-US" sz="4000" dirty="0"/>
            </a:br>
            <a:r>
              <a:rPr lang="en-US" sz="1800" dirty="0"/>
              <a:t> </a:t>
            </a: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r>
              <a:rPr lang="en-US" sz="4000" b="1" dirty="0"/>
              <a:t>The Seeing Blind</a:t>
            </a:r>
            <a:br>
              <a:rPr lang="en-US" sz="4000" b="1" dirty="0"/>
            </a:br>
            <a:br>
              <a:rPr lang="en-US" sz="4000" b="1" dirty="0"/>
            </a:br>
            <a:r>
              <a:rPr lang="en-US" sz="4000" b="1" dirty="0"/>
              <a:t>Matthew  20:29-34</a:t>
            </a:r>
            <a:br>
              <a:rPr lang="en-US" sz="4400" b="1" dirty="0"/>
            </a:br>
            <a:r>
              <a:rPr lang="en-US" sz="4000" b="1" dirty="0"/>
              <a:t>Pastor Sam Kim</a:t>
            </a:r>
            <a:br>
              <a:rPr lang="en-US" sz="4000" b="1" dirty="0"/>
            </a:br>
            <a:r>
              <a:rPr lang="en-US" sz="4000" b="1" dirty="0"/>
              <a:t>October 27, 2024</a:t>
            </a:r>
            <a:endParaRPr lang="en-US" sz="6000" dirty="0"/>
          </a:p>
        </p:txBody>
      </p:sp>
    </p:spTree>
    <p:extLst>
      <p:ext uri="{BB962C8B-B14F-4D97-AF65-F5344CB8AC3E}">
        <p14:creationId xmlns:p14="http://schemas.microsoft.com/office/powerpoint/2010/main" val="111432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F2716DD-F5F3-430D-BFCF-5E702467F20C}"/>
              </a:ext>
            </a:extLst>
          </p:cNvPr>
          <p:cNvSpPr>
            <a:spLocks noGrp="1"/>
          </p:cNvSpPr>
          <p:nvPr>
            <p:ph type="title"/>
          </p:nvPr>
        </p:nvSpPr>
        <p:spPr>
          <a:xfrm>
            <a:off x="648930" y="629267"/>
            <a:ext cx="9252154" cy="1016654"/>
          </a:xfrm>
        </p:spPr>
        <p:txBody>
          <a:bodyPr>
            <a:normAutofit/>
          </a:bodyPr>
          <a:lstStyle/>
          <a:p>
            <a:r>
              <a:rPr lang="en-US" b="1"/>
              <a:t>Scripture Reading</a:t>
            </a:r>
          </a:p>
        </p:txBody>
      </p:sp>
      <p:sp>
        <p:nvSpPr>
          <p:cNvPr id="12" name="Rectangle 11">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3" name="Content Placeholder 2">
            <a:extLst>
              <a:ext uri="{FF2B5EF4-FFF2-40B4-BE49-F238E27FC236}">
                <a16:creationId xmlns:a16="http://schemas.microsoft.com/office/drawing/2014/main" id="{4CBFECBB-AA81-4985-9C05-58FD5E5654A3}"/>
              </a:ext>
            </a:extLst>
          </p:cNvPr>
          <p:cNvSpPr>
            <a:spLocks noGrp="1"/>
          </p:cNvSpPr>
          <p:nvPr>
            <p:ph idx="1"/>
          </p:nvPr>
        </p:nvSpPr>
        <p:spPr>
          <a:xfrm>
            <a:off x="324196" y="2543981"/>
            <a:ext cx="5766999" cy="3658689"/>
          </a:xfrm>
        </p:spPr>
        <p:txBody>
          <a:bodyPr>
            <a:normAutofit/>
          </a:bodyPr>
          <a:lstStyle/>
          <a:p>
            <a:pPr marL="0" indent="0">
              <a:buNone/>
            </a:pPr>
            <a:endParaRPr lang="en-US" b="1" dirty="0">
              <a:solidFill>
                <a:schemeClr val="bg1"/>
              </a:solidFill>
            </a:endParaRPr>
          </a:p>
          <a:p>
            <a:pPr marL="0" indent="0">
              <a:buNone/>
            </a:pPr>
            <a:r>
              <a:rPr lang="en-US" sz="3500" b="1" dirty="0">
                <a:solidFill>
                  <a:schemeClr val="bg1"/>
                </a:solidFill>
              </a:rPr>
              <a:t>The Seeing Blind</a:t>
            </a:r>
          </a:p>
          <a:p>
            <a:pPr marL="0" indent="0">
              <a:buNone/>
            </a:pPr>
            <a:endParaRPr lang="en-US" sz="3500" b="1" dirty="0">
              <a:solidFill>
                <a:schemeClr val="bg1"/>
              </a:solidFill>
            </a:endParaRPr>
          </a:p>
          <a:p>
            <a:pPr marL="0" indent="0">
              <a:buNone/>
            </a:pPr>
            <a:r>
              <a:rPr lang="en-US" sz="3500" b="1">
                <a:solidFill>
                  <a:schemeClr val="bg1"/>
                </a:solidFill>
              </a:rPr>
              <a:t>Matthew 20:29-34</a:t>
            </a:r>
            <a:endParaRPr lang="en-US" sz="3500" b="1" dirty="0">
              <a:solidFill>
                <a:schemeClr val="bg1"/>
              </a:solidFill>
            </a:endParaRPr>
          </a:p>
          <a:p>
            <a:pPr marL="0" indent="0">
              <a:buNone/>
            </a:pPr>
            <a:endParaRPr lang="en-US" b="1" dirty="0">
              <a:solidFill>
                <a:schemeClr val="bg1"/>
              </a:solidFill>
            </a:endParaRPr>
          </a:p>
        </p:txBody>
      </p:sp>
      <p:pic>
        <p:nvPicPr>
          <p:cNvPr id="5" name="Picture 4">
            <a:extLst>
              <a:ext uri="{FF2B5EF4-FFF2-40B4-BE49-F238E27FC236}">
                <a16:creationId xmlns:a16="http://schemas.microsoft.com/office/drawing/2014/main" id="{7BFA416A-02F5-4763-B73B-06432EE5121F}"/>
              </a:ext>
            </a:extLst>
          </p:cNvPr>
          <p:cNvPicPr>
            <a:picLocks noChangeAspect="1"/>
          </p:cNvPicPr>
          <p:nvPr/>
        </p:nvPicPr>
        <p:blipFill>
          <a:blip r:embed="rId4"/>
          <a:stretch>
            <a:fillRect/>
          </a:stretch>
        </p:blipFill>
        <p:spPr>
          <a:xfrm>
            <a:off x="6091916" y="3220819"/>
            <a:ext cx="5451627" cy="2316941"/>
          </a:xfrm>
          <a:prstGeom prst="rect">
            <a:avLst/>
          </a:prstGeom>
          <a:effectLst/>
        </p:spPr>
      </p:pic>
    </p:spTree>
    <p:extLst>
      <p:ext uri="{BB962C8B-B14F-4D97-AF65-F5344CB8AC3E}">
        <p14:creationId xmlns:p14="http://schemas.microsoft.com/office/powerpoint/2010/main" val="273969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7C14-2B62-5236-77BA-C9CB0CAD19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5339A5-834C-5C06-B48B-B7D57CC6C51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A9C352C-3C0C-58DC-4F1B-948D1A11136D}"/>
              </a:ext>
            </a:extLst>
          </p:cNvPr>
          <p:cNvPicPr>
            <a:picLocks noChangeAspect="1"/>
          </p:cNvPicPr>
          <p:nvPr/>
        </p:nvPicPr>
        <p:blipFill>
          <a:blip r:embed="rId2"/>
          <a:stretch>
            <a:fillRect/>
          </a:stretch>
        </p:blipFill>
        <p:spPr>
          <a:xfrm>
            <a:off x="0" y="-24912"/>
            <a:ext cx="12192000" cy="6882912"/>
          </a:xfrm>
          <a:prstGeom prst="rect">
            <a:avLst/>
          </a:prstGeom>
        </p:spPr>
      </p:pic>
      <p:sp>
        <p:nvSpPr>
          <p:cNvPr id="6" name="Oval 5">
            <a:extLst>
              <a:ext uri="{FF2B5EF4-FFF2-40B4-BE49-F238E27FC236}">
                <a16:creationId xmlns:a16="http://schemas.microsoft.com/office/drawing/2014/main" id="{CB244C55-2FD8-DA13-655D-04EAC7EF4617}"/>
              </a:ext>
            </a:extLst>
          </p:cNvPr>
          <p:cNvSpPr/>
          <p:nvPr/>
        </p:nvSpPr>
        <p:spPr>
          <a:xfrm>
            <a:off x="6290643" y="5346851"/>
            <a:ext cx="591772" cy="490608"/>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3ACE450-6F4C-ABC0-C880-6E138FF42510}"/>
              </a:ext>
            </a:extLst>
          </p:cNvPr>
          <p:cNvCxnSpPr/>
          <p:nvPr/>
        </p:nvCxnSpPr>
        <p:spPr>
          <a:xfrm flipH="1">
            <a:off x="6857998" y="6029864"/>
            <a:ext cx="1345721" cy="12364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BEE588-AFC3-978D-F22E-EA65FD560412}"/>
              </a:ext>
            </a:extLst>
          </p:cNvPr>
          <p:cNvSpPr txBox="1"/>
          <p:nvPr/>
        </p:nvSpPr>
        <p:spPr>
          <a:xfrm>
            <a:off x="8117456" y="5676037"/>
            <a:ext cx="2247731" cy="584775"/>
          </a:xfrm>
          <a:prstGeom prst="rect">
            <a:avLst/>
          </a:prstGeom>
          <a:noFill/>
        </p:spPr>
        <p:txBody>
          <a:bodyPr wrap="none" rtlCol="0">
            <a:spAutoFit/>
          </a:bodyPr>
          <a:lstStyle/>
          <a:p>
            <a:r>
              <a:rPr lang="en-US" dirty="0"/>
              <a:t> </a:t>
            </a:r>
            <a:r>
              <a:rPr lang="en-US" sz="3200" b="1" dirty="0">
                <a:solidFill>
                  <a:srgbClr val="00B0F0"/>
                </a:solidFill>
              </a:rPr>
              <a:t>Dead Sea</a:t>
            </a:r>
            <a:endParaRPr lang="en-US" b="1" dirty="0">
              <a:solidFill>
                <a:srgbClr val="00B0F0"/>
              </a:solidFill>
            </a:endParaRPr>
          </a:p>
        </p:txBody>
      </p:sp>
    </p:spTree>
    <p:extLst>
      <p:ext uri="{BB962C8B-B14F-4D97-AF65-F5344CB8AC3E}">
        <p14:creationId xmlns:p14="http://schemas.microsoft.com/office/powerpoint/2010/main" val="148537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AE0-9B1A-668F-E8AB-27E0821DAE77}"/>
              </a:ext>
            </a:extLst>
          </p:cNvPr>
          <p:cNvSpPr>
            <a:spLocks noGrp="1"/>
          </p:cNvSpPr>
          <p:nvPr>
            <p:ph type="title"/>
          </p:nvPr>
        </p:nvSpPr>
        <p:spPr/>
        <p:txBody>
          <a:bodyPr/>
          <a:lstStyle/>
          <a:p>
            <a:r>
              <a:rPr lang="en-US" dirty="0"/>
              <a:t>Matthew 20:29-34</a:t>
            </a:r>
          </a:p>
        </p:txBody>
      </p:sp>
      <p:sp>
        <p:nvSpPr>
          <p:cNvPr id="3" name="Content Placeholder 2">
            <a:extLst>
              <a:ext uri="{FF2B5EF4-FFF2-40B4-BE49-F238E27FC236}">
                <a16:creationId xmlns:a16="http://schemas.microsoft.com/office/drawing/2014/main" id="{BB19C478-68B5-6E92-16C9-D36B239B6999}"/>
              </a:ext>
            </a:extLst>
          </p:cNvPr>
          <p:cNvSpPr>
            <a:spLocks noGrp="1"/>
          </p:cNvSpPr>
          <p:nvPr>
            <p:ph idx="1"/>
          </p:nvPr>
        </p:nvSpPr>
        <p:spPr>
          <a:xfrm>
            <a:off x="731520" y="1413164"/>
            <a:ext cx="10690167" cy="5070763"/>
          </a:xfrm>
        </p:spPr>
        <p:txBody>
          <a:bodyPr>
            <a:normAutofit fontScale="85000" lnSpcReduction="20000"/>
          </a:bodyPr>
          <a:lstStyle/>
          <a:p>
            <a:pPr marL="0" indent="0">
              <a:spcBef>
                <a:spcPts val="0"/>
              </a:spcBef>
              <a:buNone/>
            </a:pPr>
            <a:r>
              <a:rPr lang="en-US" b="1" i="0" baseline="30000" dirty="0">
                <a:effectLst/>
                <a:latin typeface="system-ui"/>
              </a:rPr>
              <a:t>29 </a:t>
            </a:r>
            <a:r>
              <a:rPr lang="en-US" b="0" i="0" dirty="0">
                <a:effectLst/>
                <a:latin typeface="system-ui"/>
              </a:rPr>
              <a:t>And as they went out of Jericho, a great crowd followed him. </a:t>
            </a:r>
            <a:r>
              <a:rPr lang="en-US" b="1" i="0" baseline="30000" dirty="0">
                <a:effectLst/>
                <a:latin typeface="system-ui"/>
              </a:rPr>
              <a:t>30 </a:t>
            </a:r>
            <a:r>
              <a:rPr lang="en-US" b="0" i="0" dirty="0">
                <a:effectLst/>
                <a:latin typeface="system-ui"/>
              </a:rPr>
              <a:t>And behold, there were two blind men sitting by the roadside, and when they heard that Jesus was passing by, they cried out, “Lord, have mercy on us, Son of David!” </a:t>
            </a:r>
            <a:r>
              <a:rPr lang="en-US" b="1" i="0" baseline="30000" dirty="0">
                <a:effectLst/>
                <a:latin typeface="system-ui"/>
              </a:rPr>
              <a:t>31 </a:t>
            </a:r>
            <a:r>
              <a:rPr lang="en-US" b="0" i="0" dirty="0">
                <a:effectLst/>
                <a:latin typeface="system-ui"/>
              </a:rPr>
              <a:t>The crowd rebuked them, telling them to be silent, </a:t>
            </a:r>
          </a:p>
          <a:p>
            <a:pPr marL="0" indent="0">
              <a:spcBef>
                <a:spcPts val="0"/>
              </a:spcBef>
              <a:buNone/>
            </a:pPr>
            <a:r>
              <a:rPr lang="en-US" b="0" i="0" dirty="0">
                <a:effectLst/>
                <a:latin typeface="system-ui"/>
              </a:rPr>
              <a:t>but they cried out all the more, “Lord, have mercy on us, Son of David!” </a:t>
            </a:r>
            <a:r>
              <a:rPr lang="en-US" b="1" i="0" baseline="30000" dirty="0">
                <a:effectLst/>
                <a:latin typeface="system-ui"/>
              </a:rPr>
              <a:t>32 </a:t>
            </a:r>
            <a:r>
              <a:rPr lang="en-US" b="0" i="0" dirty="0">
                <a:effectLst/>
                <a:latin typeface="system-ui"/>
              </a:rPr>
              <a:t>And stopping, Jesus called them and said, “What do you want me to do for you?” </a:t>
            </a:r>
          </a:p>
          <a:p>
            <a:pPr marL="0" indent="0">
              <a:spcBef>
                <a:spcPts val="0"/>
              </a:spcBef>
              <a:buNone/>
            </a:pPr>
            <a:r>
              <a:rPr lang="en-US" b="1" i="0" baseline="30000" dirty="0">
                <a:effectLst/>
                <a:latin typeface="system-ui"/>
              </a:rPr>
              <a:t>33 </a:t>
            </a:r>
            <a:r>
              <a:rPr lang="en-US" b="0" i="0" dirty="0">
                <a:effectLst/>
                <a:latin typeface="system-ui"/>
              </a:rPr>
              <a:t>They said to him, “Lord, let our eyes be opened.” </a:t>
            </a:r>
          </a:p>
          <a:p>
            <a:pPr marL="0" indent="0">
              <a:spcBef>
                <a:spcPts val="0"/>
              </a:spcBef>
              <a:buNone/>
            </a:pPr>
            <a:r>
              <a:rPr lang="en-US" b="1" i="0" baseline="30000" dirty="0">
                <a:effectLst/>
                <a:latin typeface="system-ui"/>
              </a:rPr>
              <a:t>34 </a:t>
            </a:r>
            <a:r>
              <a:rPr lang="en-US" b="0" i="0" dirty="0">
                <a:effectLst/>
                <a:latin typeface="system-ui"/>
              </a:rPr>
              <a:t>And Jesus in pity touched their eyes, and immediately they recovered their sight and followed him.</a:t>
            </a:r>
            <a:endParaRPr lang="en-US" dirty="0"/>
          </a:p>
        </p:txBody>
      </p:sp>
    </p:spTree>
    <p:extLst>
      <p:ext uri="{BB962C8B-B14F-4D97-AF65-F5344CB8AC3E}">
        <p14:creationId xmlns:p14="http://schemas.microsoft.com/office/powerpoint/2010/main" val="230734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0E54-468C-E6A6-15CA-592197EF5617}"/>
              </a:ext>
            </a:extLst>
          </p:cNvPr>
          <p:cNvSpPr>
            <a:spLocks noGrp="1"/>
          </p:cNvSpPr>
          <p:nvPr>
            <p:ph type="title"/>
          </p:nvPr>
        </p:nvSpPr>
        <p:spPr/>
        <p:txBody>
          <a:bodyPr/>
          <a:lstStyle/>
          <a:p>
            <a:r>
              <a:rPr lang="en-US" dirty="0"/>
              <a:t>Matthew 20:29-34 Lessons from the healing of the two beggars </a:t>
            </a:r>
          </a:p>
        </p:txBody>
      </p:sp>
      <p:sp>
        <p:nvSpPr>
          <p:cNvPr id="3" name="Content Placeholder 2">
            <a:extLst>
              <a:ext uri="{FF2B5EF4-FFF2-40B4-BE49-F238E27FC236}">
                <a16:creationId xmlns:a16="http://schemas.microsoft.com/office/drawing/2014/main" id="{7978B6F5-FD54-8640-C6BC-C0E09F5BE436}"/>
              </a:ext>
            </a:extLst>
          </p:cNvPr>
          <p:cNvSpPr>
            <a:spLocks noGrp="1"/>
          </p:cNvSpPr>
          <p:nvPr>
            <p:ph idx="1"/>
          </p:nvPr>
        </p:nvSpPr>
        <p:spPr>
          <a:xfrm>
            <a:off x="731520" y="2052918"/>
            <a:ext cx="10465724" cy="4489198"/>
          </a:xfrm>
        </p:spPr>
        <p:txBody>
          <a:bodyPr>
            <a:normAutofit fontScale="92500" lnSpcReduction="10000"/>
          </a:bodyPr>
          <a:lstStyle/>
          <a:p>
            <a:pPr marL="742950" indent="-742950">
              <a:buFont typeface="+mj-lt"/>
              <a:buAutoNum type="arabicPeriod"/>
            </a:pPr>
            <a:r>
              <a:rPr lang="en-US" dirty="0"/>
              <a:t>The Amazing compassionate heart of our Lord Jesus. </a:t>
            </a:r>
          </a:p>
          <a:p>
            <a:pPr marL="742950" indent="-742950">
              <a:buFont typeface="+mj-lt"/>
              <a:buAutoNum type="arabicPeriod"/>
            </a:pPr>
            <a:r>
              <a:rPr lang="en-US" dirty="0"/>
              <a:t>The worst affliction of humanity is spiritual blindness. (Matt. 6:22-23; 2 Cor. 4:4;   Isaiah 6:9-10; John 3:19-20)</a:t>
            </a:r>
          </a:p>
          <a:p>
            <a:pPr marL="742950" indent="-742950">
              <a:buFont typeface="+mj-lt"/>
              <a:buAutoNum type="arabicPeriod"/>
            </a:pPr>
            <a:r>
              <a:rPr lang="en-US" dirty="0"/>
              <a:t>True followers of Christ will seek God with all their heart. (Jer. 29:13; Matt. 11:12; Matt. 20:29-34; Matt. 10:37-39) </a:t>
            </a:r>
          </a:p>
        </p:txBody>
      </p:sp>
    </p:spTree>
    <p:extLst>
      <p:ext uri="{BB962C8B-B14F-4D97-AF65-F5344CB8AC3E}">
        <p14:creationId xmlns:p14="http://schemas.microsoft.com/office/powerpoint/2010/main" val="383325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lgn="ctr">
              <a:buNone/>
            </a:pPr>
            <a:endParaRPr lang="en-US"/>
          </a:p>
          <a:p>
            <a:pPr marL="0" indent="0" algn="ctr">
              <a:buNone/>
            </a:pPr>
            <a:r>
              <a:rPr lang="en-US" sz="6000" b="1"/>
              <a:t>To God be the glory! </a:t>
            </a:r>
            <a:endParaRPr lang="en-US" sz="6000" b="1" dirty="0"/>
          </a:p>
        </p:txBody>
      </p:sp>
    </p:spTree>
    <p:extLst>
      <p:ext uri="{BB962C8B-B14F-4D97-AF65-F5344CB8AC3E}">
        <p14:creationId xmlns:p14="http://schemas.microsoft.com/office/powerpoint/2010/main" val="2057771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78832</TotalTime>
  <Words>272</Words>
  <Application>Microsoft Office PowerPoint</Application>
  <PresentationFormat>Widescreen</PresentationFormat>
  <Paragraphs>22</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system-ui</vt:lpstr>
      <vt:lpstr>Wingdings 3</vt:lpstr>
      <vt:lpstr>Ion</vt:lpstr>
      <vt:lpstr>                   The Seeing Blind  Matthew  20:29-34 Pastor Sam Kim October 27, 2024</vt:lpstr>
      <vt:lpstr>Scripture Reading</vt:lpstr>
      <vt:lpstr>PowerPoint Presentation</vt:lpstr>
      <vt:lpstr>Matthew 20:29-34</vt:lpstr>
      <vt:lpstr>Matthew 20:29-34 Lessons from the healing of the two beggars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contrarian wisdom of God  Isaiah 55:8-9</dc:title>
  <dc:creator>Samuel Kim</dc:creator>
  <cp:lastModifiedBy>Samuel Kim</cp:lastModifiedBy>
  <cp:revision>140</cp:revision>
  <cp:lastPrinted>2024-01-13T06:58:57Z</cp:lastPrinted>
  <dcterms:created xsi:type="dcterms:W3CDTF">2021-11-19T21:57:39Z</dcterms:created>
  <dcterms:modified xsi:type="dcterms:W3CDTF">2024-10-27T03:12:12Z</dcterms:modified>
</cp:coreProperties>
</file>