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 id="269" r:id="rId16"/>
    <p:sldId id="271"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1" d="100"/>
          <a:sy n="51" d="100"/>
        </p:scale>
        <p:origin x="38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6E0908-BB58-4354-8C3B-447BEDA61345}" type="datetimeFigureOut">
              <a:rPr lang="en-US" smtClean="0"/>
              <a:t>3/23/2025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15580-9F02-4B78-BADF-4A48D02E33BD}" type="slidenum">
              <a:rPr lang="en-US" smtClean="0"/>
              <a:t>‹#›</a:t>
            </a:fld>
            <a:endParaRPr lang="en-US"/>
          </a:p>
        </p:txBody>
      </p:sp>
    </p:spTree>
    <p:extLst>
      <p:ext uri="{BB962C8B-B14F-4D97-AF65-F5344CB8AC3E}">
        <p14:creationId xmlns:p14="http://schemas.microsoft.com/office/powerpoint/2010/main" val="3215505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A8F2-256C-46B0-66CA-6F4DDF4863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C8425E-C007-66DA-1536-B9F4D78A6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502A32-8754-1D01-9B4B-ACCF87B4EFAE}"/>
              </a:ext>
            </a:extLst>
          </p:cNvPr>
          <p:cNvSpPr>
            <a:spLocks noGrp="1"/>
          </p:cNvSpPr>
          <p:nvPr>
            <p:ph type="dt" sz="half" idx="10"/>
          </p:nvPr>
        </p:nvSpPr>
        <p:spPr/>
        <p:txBody>
          <a:bodyPr/>
          <a:lstStyle/>
          <a:p>
            <a:fld id="{B3FAC4D0-3195-44F2-B837-173AEA48851A}" type="datetime1">
              <a:rPr lang="en-US" smtClean="0"/>
              <a:t>3/23/2025</a:t>
            </a:fld>
            <a:endParaRPr lang="en-US"/>
          </a:p>
        </p:txBody>
      </p:sp>
      <p:sp>
        <p:nvSpPr>
          <p:cNvPr id="5" name="Footer Placeholder 4">
            <a:extLst>
              <a:ext uri="{FF2B5EF4-FFF2-40B4-BE49-F238E27FC236}">
                <a16:creationId xmlns:a16="http://schemas.microsoft.com/office/drawing/2014/main" id="{68018687-1A66-C157-C15F-2073045DD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5A8F4-DE37-3746-B9C5-01EA599BA5B6}"/>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1612236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2FB9-8E87-5ECF-9ED8-1B666A08BC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D02582-39EB-395B-2B07-7042FE552D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DE7A2-252C-C677-C164-C9BD4B935464}"/>
              </a:ext>
            </a:extLst>
          </p:cNvPr>
          <p:cNvSpPr>
            <a:spLocks noGrp="1"/>
          </p:cNvSpPr>
          <p:nvPr>
            <p:ph type="dt" sz="half" idx="10"/>
          </p:nvPr>
        </p:nvSpPr>
        <p:spPr/>
        <p:txBody>
          <a:bodyPr/>
          <a:lstStyle/>
          <a:p>
            <a:fld id="{0088AD8E-DCAA-4E39-BF05-8BA8F8547440}" type="datetime1">
              <a:rPr lang="en-US" smtClean="0"/>
              <a:t>3/23/2025</a:t>
            </a:fld>
            <a:endParaRPr lang="en-US"/>
          </a:p>
        </p:txBody>
      </p:sp>
      <p:sp>
        <p:nvSpPr>
          <p:cNvPr id="5" name="Footer Placeholder 4">
            <a:extLst>
              <a:ext uri="{FF2B5EF4-FFF2-40B4-BE49-F238E27FC236}">
                <a16:creationId xmlns:a16="http://schemas.microsoft.com/office/drawing/2014/main" id="{DCB40D27-CC89-8141-9077-0177D98FE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E2BDD-9DB6-E93D-6D68-4EF1C4533EEB}"/>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1126201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E4F5D9-2063-43D4-F0E4-207F926CCC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F54134-05E0-7003-21DF-5A71A4432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F93D6-6C5C-01B6-908D-4512BE4877DE}"/>
              </a:ext>
            </a:extLst>
          </p:cNvPr>
          <p:cNvSpPr>
            <a:spLocks noGrp="1"/>
          </p:cNvSpPr>
          <p:nvPr>
            <p:ph type="dt" sz="half" idx="10"/>
          </p:nvPr>
        </p:nvSpPr>
        <p:spPr/>
        <p:txBody>
          <a:bodyPr/>
          <a:lstStyle/>
          <a:p>
            <a:fld id="{AD92C89E-07A2-4935-93D0-B4D32D0B2EA2}" type="datetime1">
              <a:rPr lang="en-US" smtClean="0"/>
              <a:t>3/23/2025</a:t>
            </a:fld>
            <a:endParaRPr lang="en-US"/>
          </a:p>
        </p:txBody>
      </p:sp>
      <p:sp>
        <p:nvSpPr>
          <p:cNvPr id="5" name="Footer Placeholder 4">
            <a:extLst>
              <a:ext uri="{FF2B5EF4-FFF2-40B4-BE49-F238E27FC236}">
                <a16:creationId xmlns:a16="http://schemas.microsoft.com/office/drawing/2014/main" id="{464FC658-DB80-D6F4-C9BF-0BAD35700B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4E96F-7865-B1B0-CF64-470292AB55D2}"/>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35607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D05C5-A2D4-A590-3626-31F07C2CB0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DACDF9-899C-3DE8-8E10-39DCF76E14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A857B-59B3-E061-BA3F-23DBBC74F759}"/>
              </a:ext>
            </a:extLst>
          </p:cNvPr>
          <p:cNvSpPr>
            <a:spLocks noGrp="1"/>
          </p:cNvSpPr>
          <p:nvPr>
            <p:ph type="dt" sz="half" idx="10"/>
          </p:nvPr>
        </p:nvSpPr>
        <p:spPr/>
        <p:txBody>
          <a:bodyPr/>
          <a:lstStyle/>
          <a:p>
            <a:fld id="{2CC96A10-BBE7-4DAB-A87A-DE5FD1D9E1BF}" type="datetime1">
              <a:rPr lang="en-US" smtClean="0"/>
              <a:t>3/23/2025</a:t>
            </a:fld>
            <a:endParaRPr lang="en-US"/>
          </a:p>
        </p:txBody>
      </p:sp>
      <p:sp>
        <p:nvSpPr>
          <p:cNvPr id="5" name="Footer Placeholder 4">
            <a:extLst>
              <a:ext uri="{FF2B5EF4-FFF2-40B4-BE49-F238E27FC236}">
                <a16:creationId xmlns:a16="http://schemas.microsoft.com/office/drawing/2014/main" id="{83B0E42B-4125-E24A-6A87-D29333898A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EB396-EC85-D618-3359-18B803BB3567}"/>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267756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3F412-A6E4-D0F3-64D3-CA00BB0C5A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B9AD09-0FA6-3982-9D4F-FE7C04E024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856452-8F09-6BF8-3460-E90B4994FD2F}"/>
              </a:ext>
            </a:extLst>
          </p:cNvPr>
          <p:cNvSpPr>
            <a:spLocks noGrp="1"/>
          </p:cNvSpPr>
          <p:nvPr>
            <p:ph type="dt" sz="half" idx="10"/>
          </p:nvPr>
        </p:nvSpPr>
        <p:spPr/>
        <p:txBody>
          <a:bodyPr/>
          <a:lstStyle/>
          <a:p>
            <a:fld id="{DD7D70EE-C5E0-4EFE-9CFB-5B8DCBC028F3}" type="datetime1">
              <a:rPr lang="en-US" smtClean="0"/>
              <a:t>3/23/2025</a:t>
            </a:fld>
            <a:endParaRPr lang="en-US"/>
          </a:p>
        </p:txBody>
      </p:sp>
      <p:sp>
        <p:nvSpPr>
          <p:cNvPr id="5" name="Footer Placeholder 4">
            <a:extLst>
              <a:ext uri="{FF2B5EF4-FFF2-40B4-BE49-F238E27FC236}">
                <a16:creationId xmlns:a16="http://schemas.microsoft.com/office/drawing/2014/main" id="{ED958192-D763-8978-D10E-2E23EC87E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CAF02-557C-5D7F-9166-3A81B13BE481}"/>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258061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40F3E-E0D8-9362-0D6D-552A57F85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4EABB-8170-B88B-AEAB-C958AE0D26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65F718-6B02-F8CB-1FB0-C30D9A5217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9E17EF-A778-C18D-A2F4-5B3BA30E10E0}"/>
              </a:ext>
            </a:extLst>
          </p:cNvPr>
          <p:cNvSpPr>
            <a:spLocks noGrp="1"/>
          </p:cNvSpPr>
          <p:nvPr>
            <p:ph type="dt" sz="half" idx="10"/>
          </p:nvPr>
        </p:nvSpPr>
        <p:spPr/>
        <p:txBody>
          <a:bodyPr/>
          <a:lstStyle/>
          <a:p>
            <a:fld id="{36A6A041-4694-4744-8BC6-2FC74B924050}" type="datetime1">
              <a:rPr lang="en-US" smtClean="0"/>
              <a:t>3/23/2025</a:t>
            </a:fld>
            <a:endParaRPr lang="en-US"/>
          </a:p>
        </p:txBody>
      </p:sp>
      <p:sp>
        <p:nvSpPr>
          <p:cNvPr id="6" name="Footer Placeholder 5">
            <a:extLst>
              <a:ext uri="{FF2B5EF4-FFF2-40B4-BE49-F238E27FC236}">
                <a16:creationId xmlns:a16="http://schemas.microsoft.com/office/drawing/2014/main" id="{ED389EFA-E3A8-D229-3E9F-EBF5372C7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13FB8B-B21C-A22C-B555-A1870A703EE2}"/>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262293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3463F-439A-138F-CAA6-060BE373E4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FC96B0-730F-8637-4B68-CB3FA722F6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3F3C6C-C81A-0AA3-2354-F3B3768397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78935D-9FDD-EADA-A849-1E54887A64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445262-E775-D513-9191-BA487558E8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2F477-F621-4647-B300-AB6181BD4975}"/>
              </a:ext>
            </a:extLst>
          </p:cNvPr>
          <p:cNvSpPr>
            <a:spLocks noGrp="1"/>
          </p:cNvSpPr>
          <p:nvPr>
            <p:ph type="dt" sz="half" idx="10"/>
          </p:nvPr>
        </p:nvSpPr>
        <p:spPr/>
        <p:txBody>
          <a:bodyPr/>
          <a:lstStyle/>
          <a:p>
            <a:fld id="{DA104017-3321-443A-80B0-B9BEB1B67C4D}" type="datetime1">
              <a:rPr lang="en-US" smtClean="0"/>
              <a:t>3/23/2025</a:t>
            </a:fld>
            <a:endParaRPr lang="en-US"/>
          </a:p>
        </p:txBody>
      </p:sp>
      <p:sp>
        <p:nvSpPr>
          <p:cNvPr id="8" name="Footer Placeholder 7">
            <a:extLst>
              <a:ext uri="{FF2B5EF4-FFF2-40B4-BE49-F238E27FC236}">
                <a16:creationId xmlns:a16="http://schemas.microsoft.com/office/drawing/2014/main" id="{40C6D11B-5DAE-0C83-1465-B0A9C4CD59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2A6EDE-65A9-0922-23B6-24C5B75AFAFC}"/>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2736493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6CB4-530F-5D4E-69DF-F81E1D9009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A242BB-C19D-0BC4-D2C6-1D1DECC33B11}"/>
              </a:ext>
            </a:extLst>
          </p:cNvPr>
          <p:cNvSpPr>
            <a:spLocks noGrp="1"/>
          </p:cNvSpPr>
          <p:nvPr>
            <p:ph type="dt" sz="half" idx="10"/>
          </p:nvPr>
        </p:nvSpPr>
        <p:spPr/>
        <p:txBody>
          <a:bodyPr/>
          <a:lstStyle/>
          <a:p>
            <a:fld id="{EAAE5B38-B992-4306-ADC8-10270BF52A23}" type="datetime1">
              <a:rPr lang="en-US" smtClean="0"/>
              <a:t>3/23/2025</a:t>
            </a:fld>
            <a:endParaRPr lang="en-US"/>
          </a:p>
        </p:txBody>
      </p:sp>
      <p:sp>
        <p:nvSpPr>
          <p:cNvPr id="4" name="Footer Placeholder 3">
            <a:extLst>
              <a:ext uri="{FF2B5EF4-FFF2-40B4-BE49-F238E27FC236}">
                <a16:creationId xmlns:a16="http://schemas.microsoft.com/office/drawing/2014/main" id="{7C4C1F33-A0F6-EE2E-BC7F-B9D3900754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EAA54E-32C0-D49C-71E6-97065BA75284}"/>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428350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12B0AB-C651-7794-493E-96ED77B88100}"/>
              </a:ext>
            </a:extLst>
          </p:cNvPr>
          <p:cNvSpPr>
            <a:spLocks noGrp="1"/>
          </p:cNvSpPr>
          <p:nvPr>
            <p:ph type="dt" sz="half" idx="10"/>
          </p:nvPr>
        </p:nvSpPr>
        <p:spPr/>
        <p:txBody>
          <a:bodyPr/>
          <a:lstStyle/>
          <a:p>
            <a:fld id="{71368506-7F10-4A1A-BBC5-655140227E55}" type="datetime1">
              <a:rPr lang="en-US" smtClean="0"/>
              <a:t>3/23/2025</a:t>
            </a:fld>
            <a:endParaRPr lang="en-US"/>
          </a:p>
        </p:txBody>
      </p:sp>
      <p:sp>
        <p:nvSpPr>
          <p:cNvPr id="3" name="Footer Placeholder 2">
            <a:extLst>
              <a:ext uri="{FF2B5EF4-FFF2-40B4-BE49-F238E27FC236}">
                <a16:creationId xmlns:a16="http://schemas.microsoft.com/office/drawing/2014/main" id="{18269F67-05AE-C1F7-1675-A59A56E3A0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8E0F0E-18C5-90CE-36D6-BC91281BBD1F}"/>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333789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8868F-299B-22DA-5060-40A8050574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F4431B-4CDD-CBF9-F3D8-48B988E913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102130-B3B4-D651-37CA-36051E005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5D6A89-47EF-64BA-D32F-BCC38E901555}"/>
              </a:ext>
            </a:extLst>
          </p:cNvPr>
          <p:cNvSpPr>
            <a:spLocks noGrp="1"/>
          </p:cNvSpPr>
          <p:nvPr>
            <p:ph type="dt" sz="half" idx="10"/>
          </p:nvPr>
        </p:nvSpPr>
        <p:spPr/>
        <p:txBody>
          <a:bodyPr/>
          <a:lstStyle/>
          <a:p>
            <a:fld id="{A2CB4D35-A9BF-4BD8-824C-819A5769D5D6}" type="datetime1">
              <a:rPr lang="en-US" smtClean="0"/>
              <a:t>3/23/2025</a:t>
            </a:fld>
            <a:endParaRPr lang="en-US"/>
          </a:p>
        </p:txBody>
      </p:sp>
      <p:sp>
        <p:nvSpPr>
          <p:cNvPr id="6" name="Footer Placeholder 5">
            <a:extLst>
              <a:ext uri="{FF2B5EF4-FFF2-40B4-BE49-F238E27FC236}">
                <a16:creationId xmlns:a16="http://schemas.microsoft.com/office/drawing/2014/main" id="{97B17A89-77D8-CC0E-64B7-26CD45A5E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6F3D9-1A21-0634-9E9C-91388D9EE9AD}"/>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150558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A725F-2545-FEA0-E01F-BDBB009C5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A64ED4-E526-1174-7831-264443658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964DC2-772B-0F59-B399-6ECCFE1EC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D4D712-D6AA-0B19-69C9-6CD6635B6E4F}"/>
              </a:ext>
            </a:extLst>
          </p:cNvPr>
          <p:cNvSpPr>
            <a:spLocks noGrp="1"/>
          </p:cNvSpPr>
          <p:nvPr>
            <p:ph type="dt" sz="half" idx="10"/>
          </p:nvPr>
        </p:nvSpPr>
        <p:spPr/>
        <p:txBody>
          <a:bodyPr/>
          <a:lstStyle/>
          <a:p>
            <a:fld id="{ECBB712A-74CF-4B24-8B9D-3F77D71745B9}" type="datetime1">
              <a:rPr lang="en-US" smtClean="0"/>
              <a:t>3/23/2025</a:t>
            </a:fld>
            <a:endParaRPr lang="en-US"/>
          </a:p>
        </p:txBody>
      </p:sp>
      <p:sp>
        <p:nvSpPr>
          <p:cNvPr id="6" name="Footer Placeholder 5">
            <a:extLst>
              <a:ext uri="{FF2B5EF4-FFF2-40B4-BE49-F238E27FC236}">
                <a16:creationId xmlns:a16="http://schemas.microsoft.com/office/drawing/2014/main" id="{3E95E8A3-2DCD-863D-90EB-B20E36FC3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6C70B8-EE62-0FBA-F617-BAA9BB38DE70}"/>
              </a:ext>
            </a:extLst>
          </p:cNvPr>
          <p:cNvSpPr>
            <a:spLocks noGrp="1"/>
          </p:cNvSpPr>
          <p:nvPr>
            <p:ph type="sldNum" sz="quarter" idx="12"/>
          </p:nvPr>
        </p:nvSpPr>
        <p:spPr/>
        <p:txBody>
          <a:bodyPr/>
          <a:lstStyle/>
          <a:p>
            <a:fld id="{8602DDE5-F7F4-4DF7-A856-0726CED31D4D}" type="slidenum">
              <a:rPr lang="en-US" smtClean="0"/>
              <a:t>‹#›</a:t>
            </a:fld>
            <a:endParaRPr lang="en-US"/>
          </a:p>
        </p:txBody>
      </p:sp>
    </p:spTree>
    <p:extLst>
      <p:ext uri="{BB962C8B-B14F-4D97-AF65-F5344CB8AC3E}">
        <p14:creationId xmlns:p14="http://schemas.microsoft.com/office/powerpoint/2010/main" val="244166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1C5809-772C-AA75-D39B-81D8955461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241A3F-860A-C5CF-3BD5-F2A1100A46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3B9746-7664-8C15-FD08-A261A1419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40ACDC-554F-4600-A5EB-BDDF422FE988}" type="datetime1">
              <a:rPr lang="en-US" smtClean="0"/>
              <a:t>3/23/2025</a:t>
            </a:fld>
            <a:endParaRPr lang="en-US"/>
          </a:p>
        </p:txBody>
      </p:sp>
      <p:sp>
        <p:nvSpPr>
          <p:cNvPr id="5" name="Footer Placeholder 4">
            <a:extLst>
              <a:ext uri="{FF2B5EF4-FFF2-40B4-BE49-F238E27FC236}">
                <a16:creationId xmlns:a16="http://schemas.microsoft.com/office/drawing/2014/main" id="{23ACBA22-5FC1-89A0-BB4C-51381F3D03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DA1DBD8-9D1D-ED9A-6289-CC1605C2D0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02DDE5-F7F4-4DF7-A856-0726CED31D4D}" type="slidenum">
              <a:rPr lang="en-US" smtClean="0"/>
              <a:t>‹#›</a:t>
            </a:fld>
            <a:endParaRPr lang="en-US"/>
          </a:p>
        </p:txBody>
      </p:sp>
    </p:spTree>
    <p:extLst>
      <p:ext uri="{BB962C8B-B14F-4D97-AF65-F5344CB8AC3E}">
        <p14:creationId xmlns:p14="http://schemas.microsoft.com/office/powerpoint/2010/main" val="3228321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97264A61-6AE3-4DC0-A455-5EDC604E39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12" name="Color Cover">
              <a:extLst>
                <a:ext uri="{FF2B5EF4-FFF2-40B4-BE49-F238E27FC236}">
                  <a16:creationId xmlns:a16="http://schemas.microsoft.com/office/drawing/2014/main" id="{2F23900D-D5D0-4EE8-80F4-D25038DE2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lor Cover">
              <a:extLst>
                <a:ext uri="{FF2B5EF4-FFF2-40B4-BE49-F238E27FC236}">
                  <a16:creationId xmlns:a16="http://schemas.microsoft.com/office/drawing/2014/main" id="{C55310DE-258B-4134-9DA8-DC4C2D0EBE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D691EE10-D5F3-48FA-BE55-F24A0BE59E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16" name="Color">
              <a:extLst>
                <a:ext uri="{FF2B5EF4-FFF2-40B4-BE49-F238E27FC236}">
                  <a16:creationId xmlns:a16="http://schemas.microsoft.com/office/drawing/2014/main" id="{7EF3BBC7-022F-4CD5-BE8E-BD8206C4BB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lor">
              <a:extLst>
                <a:ext uri="{FF2B5EF4-FFF2-40B4-BE49-F238E27FC236}">
                  <a16:creationId xmlns:a16="http://schemas.microsoft.com/office/drawing/2014/main" id="{A877CB3E-FE2B-43A7-A987-F921A92494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0" name="Freeform: Shape 19">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5">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4597A90A-1E8F-15C6-39FC-37494F02CC51}"/>
              </a:ext>
            </a:extLst>
          </p:cNvPr>
          <p:cNvSpPr>
            <a:spLocks noGrp="1"/>
          </p:cNvSpPr>
          <p:nvPr>
            <p:ph type="ctrTitle"/>
          </p:nvPr>
        </p:nvSpPr>
        <p:spPr>
          <a:xfrm>
            <a:off x="1012644" y="841664"/>
            <a:ext cx="5155073" cy="5156800"/>
          </a:xfrm>
        </p:spPr>
        <p:txBody>
          <a:bodyPr anchor="ctr">
            <a:normAutofit/>
          </a:bodyPr>
          <a:lstStyle/>
          <a:p>
            <a:pPr marL="0" marR="0" algn="l"/>
            <a:r>
              <a:rPr lang="en-US" sz="4800" b="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Being Heavenly-Minded</a:t>
            </a:r>
            <a:br>
              <a:rPr lang="en-US" sz="4800"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br>
            <a:r>
              <a:rPr lang="en-US" sz="4800"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Col. 3:1-4</a:t>
            </a:r>
            <a:br>
              <a:rPr lang="en-US" sz="4800"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br>
            <a:endParaRPr lang="en-US" sz="4800">
              <a:solidFill>
                <a:schemeClr val="bg1"/>
              </a:solidFill>
            </a:endParaRPr>
          </a:p>
        </p:txBody>
      </p:sp>
      <p:sp>
        <p:nvSpPr>
          <p:cNvPr id="3" name="Subtitle 2">
            <a:extLst>
              <a:ext uri="{FF2B5EF4-FFF2-40B4-BE49-F238E27FC236}">
                <a16:creationId xmlns:a16="http://schemas.microsoft.com/office/drawing/2014/main" id="{10466A8D-DDB6-BFC1-9927-AA3CC346D1F5}"/>
              </a:ext>
            </a:extLst>
          </p:cNvPr>
          <p:cNvSpPr>
            <a:spLocks noGrp="1"/>
          </p:cNvSpPr>
          <p:nvPr>
            <p:ph type="subTitle" idx="1"/>
          </p:nvPr>
        </p:nvSpPr>
        <p:spPr>
          <a:xfrm>
            <a:off x="6534687" y="841664"/>
            <a:ext cx="4602517" cy="5156800"/>
          </a:xfrm>
        </p:spPr>
        <p:txBody>
          <a:bodyPr anchor="ctr">
            <a:normAutofit/>
          </a:bodyPr>
          <a:lstStyle/>
          <a:p>
            <a:pPr marL="0" marR="0" algn="l">
              <a:buNone/>
            </a:pPr>
            <a:r>
              <a:rPr lang="en-US" b="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 </a:t>
            </a:r>
            <a:endParaRPr lang="en-US"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endParaRPr>
          </a:p>
          <a:p>
            <a:pPr marL="0" marR="0" algn="l"/>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Col. 3:1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b</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If then you have been raised with Christ, seek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c</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the things that are above, where Christ is,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d</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seated at the right hand of God. 2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e</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Set your minds on things that are above, not on things that are on earth. 3 For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f</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you have died, and your life is hidden with Christ in God. 4 When Christ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g</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who is your</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1</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 life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h</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appears, then you also will appear with him </a:t>
            </a:r>
            <a:r>
              <a:rPr lang="en-US" i="1" kern="100" baseline="300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i</a:t>
            </a:r>
            <a:r>
              <a:rPr lang="en-US" i="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in glory</a:t>
            </a:r>
            <a:r>
              <a:rPr lang="en-US" b="1"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rPr>
              <a:t>.</a:t>
            </a:r>
            <a:endParaRPr lang="en-US" kern="100">
              <a:solidFill>
                <a:schemeClr val="bg1"/>
              </a:solidFill>
              <a:effectLst/>
              <a:latin typeface="Georgia" panose="02040502050405020303" pitchFamily="18" charset="0"/>
              <a:ea typeface="Aptos" panose="020B0004020202020204" pitchFamily="34" charset="0"/>
              <a:cs typeface="Times New Roman" panose="02020603050405020304" pitchFamily="18" charset="0"/>
            </a:endParaRPr>
          </a:p>
          <a:p>
            <a:pPr algn="l"/>
            <a:endParaRPr lang="en-US">
              <a:solidFill>
                <a:schemeClr val="bg1"/>
              </a:solidFill>
            </a:endParaRPr>
          </a:p>
        </p:txBody>
      </p:sp>
      <p:sp>
        <p:nvSpPr>
          <p:cNvPr id="4" name="Slide Number Placeholder 3">
            <a:extLst>
              <a:ext uri="{FF2B5EF4-FFF2-40B4-BE49-F238E27FC236}">
                <a16:creationId xmlns:a16="http://schemas.microsoft.com/office/drawing/2014/main" id="{5FE28405-D305-F3AA-4AA1-A3135FD0CDBA}"/>
              </a:ext>
            </a:extLst>
          </p:cNvPr>
          <p:cNvSpPr>
            <a:spLocks noGrp="1"/>
          </p:cNvSpPr>
          <p:nvPr>
            <p:ph type="sldNum" sz="quarter" idx="12"/>
          </p:nvPr>
        </p:nvSpPr>
        <p:spPr>
          <a:xfrm>
            <a:off x="11548272" y="6217920"/>
            <a:ext cx="640080" cy="640080"/>
          </a:xfrm>
        </p:spPr>
        <p:txBody>
          <a:bodyPr>
            <a:normAutofit/>
          </a:bodyPr>
          <a:lstStyle/>
          <a:p>
            <a:pPr algn="ctr">
              <a:spcAft>
                <a:spcPts val="600"/>
              </a:spcAft>
            </a:pPr>
            <a:fld id="{8602DDE5-F7F4-4DF7-A856-0726CED31D4D}" type="slidenum">
              <a:rPr lang="en-US" sz="1600">
                <a:solidFill>
                  <a:schemeClr val="tx2"/>
                </a:solidFill>
              </a:rPr>
              <a:pPr algn="ctr">
                <a:spcAft>
                  <a:spcPts val="600"/>
                </a:spcAft>
              </a:pPr>
              <a:t>1</a:t>
            </a:fld>
            <a:endParaRPr lang="en-US" sz="1600">
              <a:solidFill>
                <a:schemeClr val="tx2"/>
              </a:solidFill>
            </a:endParaRPr>
          </a:p>
        </p:txBody>
      </p:sp>
    </p:spTree>
    <p:extLst>
      <p:ext uri="{BB962C8B-B14F-4D97-AF65-F5344CB8AC3E}">
        <p14:creationId xmlns:p14="http://schemas.microsoft.com/office/powerpoint/2010/main" val="40764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8F51F2-720F-BA20-F484-F1BBB76F80DF}"/>
              </a:ext>
            </a:extLst>
          </p:cNvPr>
          <p:cNvSpPr>
            <a:spLocks noGrp="1"/>
          </p:cNvSpPr>
          <p:nvPr>
            <p:ph type="title"/>
          </p:nvPr>
        </p:nvSpPr>
        <p:spPr>
          <a:xfrm>
            <a:off x="1075767" y="1188637"/>
            <a:ext cx="2988234" cy="4480726"/>
          </a:xfrm>
        </p:spPr>
        <p:txBody>
          <a:bodyPr>
            <a:normAutofit fontScale="90000"/>
          </a:bodyPr>
          <a:lstStyle/>
          <a:p>
            <a:pPr algn="r"/>
            <a:r>
              <a:rPr lang="en-US" sz="6600" b="1" dirty="0">
                <a:latin typeface="Georgia" panose="02040502050405020303" pitchFamily="18" charset="0"/>
              </a:rPr>
              <a:t>2. What are the Things Above</a:t>
            </a:r>
            <a:br>
              <a:rPr lang="en-US" sz="6600" b="1" dirty="0">
                <a:latin typeface="Georgia" panose="02040502050405020303" pitchFamily="18" charset="0"/>
              </a:rPr>
            </a:br>
            <a:endParaRPr lang="en-US" sz="6600" dirty="0"/>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5F969B-E5DC-3407-4010-79E6BB3A17E7}"/>
              </a:ext>
            </a:extLst>
          </p:cNvPr>
          <p:cNvSpPr>
            <a:spLocks noGrp="1"/>
          </p:cNvSpPr>
          <p:nvPr>
            <p:ph idx="1"/>
          </p:nvPr>
        </p:nvSpPr>
        <p:spPr>
          <a:xfrm>
            <a:off x="5255259" y="728403"/>
            <a:ext cx="5404389" cy="4940959"/>
          </a:xfrm>
        </p:spPr>
        <p:txBody>
          <a:bodyPr anchor="ctr">
            <a:normAutofit/>
          </a:bodyPr>
          <a:lstStyle/>
          <a:p>
            <a:pPr marL="0" marR="0">
              <a:buNone/>
            </a:pP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put on the new self</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which is being renewed </a:t>
            </a: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in knowledge after the image of its creator</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…Christ is all, and in all (Colossians 3:10-11).</a:t>
            </a:r>
            <a:endParaRPr lang="en-US" sz="32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2400" kern="100" dirty="0">
                <a:effectLst/>
                <a:latin typeface="Georgia" panose="02040502050405020303" pitchFamily="18" charset="0"/>
                <a:ea typeface="Aptos" panose="020B0004020202020204" pitchFamily="34" charset="0"/>
                <a:cs typeface="Times New Roman" panose="02020603050405020304" pitchFamily="18" charset="0"/>
              </a:rPr>
              <a:t> </a:t>
            </a:r>
          </a:p>
          <a:p>
            <a:pPr marL="0" indent="0">
              <a:buNone/>
            </a:pPr>
            <a:endParaRPr lang="en-US" sz="2400" b="1"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777CDD1C-86D4-69E4-D9FB-490760C888AF}"/>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10</a:t>
            </a:fld>
            <a:endParaRPr lang="en-US" sz="6600">
              <a:solidFill>
                <a:srgbClr val="FFFFFF"/>
              </a:solidFill>
            </a:endParaRPr>
          </a:p>
        </p:txBody>
      </p:sp>
    </p:spTree>
    <p:extLst>
      <p:ext uri="{BB962C8B-B14F-4D97-AF65-F5344CB8AC3E}">
        <p14:creationId xmlns:p14="http://schemas.microsoft.com/office/powerpoint/2010/main" val="3852332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AFC1E-1EE1-9B0F-51DE-BB34D08C5F08}"/>
              </a:ext>
            </a:extLst>
          </p:cNvPr>
          <p:cNvSpPr>
            <a:spLocks noGrp="1"/>
          </p:cNvSpPr>
          <p:nvPr>
            <p:ph idx="1"/>
          </p:nvPr>
        </p:nvSpPr>
        <p:spPr>
          <a:xfrm>
            <a:off x="838200" y="751562"/>
            <a:ext cx="10515600" cy="5642974"/>
          </a:xfrm>
        </p:spPr>
        <p:txBody>
          <a:bodyPr/>
          <a:lstStyle/>
          <a:p>
            <a:pPr marL="0" indent="0">
              <a:buNone/>
            </a:pP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d</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Put</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on then, as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e</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God’s</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chosen ones, holy and beloved,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f</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compassionate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hearts,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g</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kindness</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h</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humility</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meekness, and patience, 13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h</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bearing</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with one another and,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i</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if</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one has a complaint against another, </a:t>
            </a:r>
            <a:r>
              <a:rPr lang="en-US" sz="2800" i="1" kern="100" baseline="30000" dirty="0">
                <a:effectLst/>
                <a:latin typeface="Georgia" panose="02040502050405020303" pitchFamily="18" charset="0"/>
                <a:ea typeface="Aptos" panose="020B0004020202020204" pitchFamily="34" charset="0"/>
                <a:cs typeface="Times New Roman" panose="02020603050405020304" pitchFamily="18" charset="0"/>
              </a:rPr>
              <a:t>g </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forgiving each other; </a:t>
            </a:r>
            <a:r>
              <a:rPr lang="en-US" sz="2800" i="1" kern="100" baseline="30000" dirty="0">
                <a:effectLst/>
                <a:latin typeface="Georgia" panose="02040502050405020303" pitchFamily="18" charset="0"/>
                <a:ea typeface="Aptos" panose="020B0004020202020204" pitchFamily="34" charset="0"/>
                <a:cs typeface="Times New Roman" panose="02020603050405020304" pitchFamily="18" charset="0"/>
              </a:rPr>
              <a:t>g</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as the Lord has forgiven you, so you also must forgive. 14 And above all these put on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j</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love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which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k</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binds</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everything together in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perfect</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harmony. 15 And let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m</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peace of Christ rule in your hearts, to which indeed you were called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n</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in</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one body. And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o</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be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thankful. 16 Let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p</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word of Christ dwell in you richly, teaching and admonishing one another in all wisdom,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q</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singing</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psalms and hymns and spiritual songs,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r</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with</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thankfulness in your hearts to God. 17 And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s</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whatever</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you do, in word or deed, do everything in the name of the Lord Jesus,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t</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giving</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thanks to God the Father through him </a:t>
            </a:r>
            <a:r>
              <a:rPr lang="en-US" sz="2800" kern="100" dirty="0">
                <a:effectLst/>
                <a:latin typeface="Georgia" panose="02040502050405020303" pitchFamily="18" charset="0"/>
                <a:ea typeface="Aptos" panose="020B0004020202020204" pitchFamily="34" charset="0"/>
                <a:cs typeface="Times New Roman" panose="02020603050405020304" pitchFamily="18" charset="0"/>
              </a:rPr>
              <a:t>(Colossians 3:5, 8, 10-15)</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sz="2800"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95CE10C6-C30B-5254-94E6-9AE9E6A6359B}"/>
              </a:ext>
            </a:extLst>
          </p:cNvPr>
          <p:cNvSpPr>
            <a:spLocks noGrp="1"/>
          </p:cNvSpPr>
          <p:nvPr>
            <p:ph type="sldNum" sz="quarter" idx="12"/>
          </p:nvPr>
        </p:nvSpPr>
        <p:spPr/>
        <p:txBody>
          <a:bodyPr/>
          <a:lstStyle/>
          <a:p>
            <a:fld id="{8602DDE5-F7F4-4DF7-A856-0726CED31D4D}" type="slidenum">
              <a:rPr lang="en-US" smtClean="0"/>
              <a:t>11</a:t>
            </a:fld>
            <a:endParaRPr lang="en-US"/>
          </a:p>
        </p:txBody>
      </p:sp>
    </p:spTree>
    <p:extLst>
      <p:ext uri="{BB962C8B-B14F-4D97-AF65-F5344CB8AC3E}">
        <p14:creationId xmlns:p14="http://schemas.microsoft.com/office/powerpoint/2010/main" val="64522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CBAFA-3820-1A9E-2999-FDBFE5DA3767}"/>
              </a:ext>
            </a:extLst>
          </p:cNvPr>
          <p:cNvSpPr>
            <a:spLocks noGrp="1"/>
          </p:cNvSpPr>
          <p:nvPr>
            <p:ph type="title"/>
          </p:nvPr>
        </p:nvSpPr>
        <p:spPr>
          <a:xfrm>
            <a:off x="838200" y="851770"/>
            <a:ext cx="10515600" cy="375782"/>
          </a:xfrm>
        </p:spPr>
        <p:txBody>
          <a:bodyPr>
            <a:normAutofit fontScale="90000"/>
          </a:bodyPr>
          <a:lstStyle/>
          <a:p>
            <a:r>
              <a:rPr lang="en-US" sz="4400" b="1" kern="100" dirty="0">
                <a:effectLst/>
                <a:latin typeface="Georgia" panose="02040502050405020303" pitchFamily="18" charset="0"/>
                <a:ea typeface="Aptos" panose="020B0004020202020204" pitchFamily="34" charset="0"/>
                <a:cs typeface="Times New Roman" panose="02020603050405020304" pitchFamily="18" charset="0"/>
              </a:rPr>
              <a:t>III. Where you are Going Matters</a:t>
            </a:r>
            <a:br>
              <a:rPr lang="en-US" sz="4400" kern="100" dirty="0">
                <a:effectLst/>
                <a:latin typeface="Georgia" panose="02040502050405020303" pitchFamily="18"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581FB78-14DD-2708-415C-5EC17862A1DA}"/>
              </a:ext>
            </a:extLst>
          </p:cNvPr>
          <p:cNvSpPr>
            <a:spLocks noGrp="1"/>
          </p:cNvSpPr>
          <p:nvPr>
            <p:ph idx="1"/>
          </p:nvPr>
        </p:nvSpPr>
        <p:spPr>
          <a:xfrm>
            <a:off x="838200" y="1340284"/>
            <a:ext cx="10515600" cy="5285983"/>
          </a:xfrm>
        </p:spPr>
        <p:txBody>
          <a:bodyPr>
            <a:normAutofit lnSpcReduction="10000"/>
          </a:bodyPr>
          <a:lstStyle/>
          <a:p>
            <a:pPr marL="0" marR="0">
              <a:buNone/>
            </a:pPr>
            <a:r>
              <a:rPr lang="en-US" sz="1800" b="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When Christ </a:t>
            </a:r>
            <a:r>
              <a:rPr lang="en-US" sz="2400" i="1" kern="100" baseline="30000" dirty="0" err="1">
                <a:effectLst/>
                <a:latin typeface="Georgia" panose="02040502050405020303" pitchFamily="18" charset="0"/>
                <a:ea typeface="Aptos" panose="020B0004020202020204" pitchFamily="34" charset="0"/>
                <a:cs typeface="Times New Roman" panose="02020603050405020304" pitchFamily="18" charset="0"/>
              </a:rPr>
              <a:t>g</a:t>
            </a:r>
            <a:r>
              <a:rPr lang="en-US" sz="2400" i="1" kern="100" dirty="0" err="1">
                <a:effectLst/>
                <a:latin typeface="Georgia" panose="02040502050405020303" pitchFamily="18" charset="0"/>
                <a:ea typeface="Aptos" panose="020B0004020202020204" pitchFamily="34" charset="0"/>
                <a:cs typeface="Times New Roman" panose="02020603050405020304" pitchFamily="18" charset="0"/>
              </a:rPr>
              <a:t>who</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is your</a:t>
            </a:r>
            <a:r>
              <a:rPr lang="en-US" sz="2400" i="1" kern="100" baseline="30000" dirty="0">
                <a:effectLst/>
                <a:latin typeface="Georgia" panose="02040502050405020303" pitchFamily="18" charset="0"/>
                <a:ea typeface="Aptos" panose="020B0004020202020204" pitchFamily="34" charset="0"/>
                <a:cs typeface="Times New Roman" panose="02020603050405020304" pitchFamily="18" charset="0"/>
              </a:rPr>
              <a:t>1</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life </a:t>
            </a:r>
            <a:r>
              <a:rPr lang="en-US" sz="2400" i="1" kern="100" baseline="30000" dirty="0" err="1">
                <a:effectLst/>
                <a:latin typeface="Georgia" panose="02040502050405020303" pitchFamily="18" charset="0"/>
                <a:ea typeface="Aptos" panose="020B0004020202020204" pitchFamily="34" charset="0"/>
                <a:cs typeface="Times New Roman" panose="02020603050405020304" pitchFamily="18" charset="0"/>
              </a:rPr>
              <a:t>h</a:t>
            </a:r>
            <a:r>
              <a:rPr lang="en-US" sz="2400" i="1" kern="100" dirty="0" err="1">
                <a:effectLst/>
                <a:latin typeface="Georgia" panose="02040502050405020303" pitchFamily="18" charset="0"/>
                <a:ea typeface="Aptos" panose="020B0004020202020204" pitchFamily="34" charset="0"/>
                <a:cs typeface="Times New Roman" panose="02020603050405020304" pitchFamily="18" charset="0"/>
              </a:rPr>
              <a:t>appears</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then you also will appear with him </a:t>
            </a:r>
            <a:r>
              <a:rPr lang="en-US" sz="2400" i="1" kern="100" baseline="30000" dirty="0" err="1">
                <a:effectLst/>
                <a:latin typeface="Georgia" panose="02040502050405020303" pitchFamily="18" charset="0"/>
                <a:ea typeface="Aptos" panose="020B0004020202020204" pitchFamily="34" charset="0"/>
                <a:cs typeface="Times New Roman" panose="02020603050405020304" pitchFamily="18" charset="0"/>
              </a:rPr>
              <a:t>i</a:t>
            </a:r>
            <a:r>
              <a:rPr lang="en-US" sz="2400" i="1" kern="100" dirty="0" err="1">
                <a:effectLst/>
                <a:latin typeface="Georgia" panose="02040502050405020303" pitchFamily="18" charset="0"/>
                <a:ea typeface="Aptos" panose="020B0004020202020204" pitchFamily="34" charset="0"/>
                <a:cs typeface="Times New Roman" panose="02020603050405020304" pitchFamily="18" charset="0"/>
              </a:rPr>
              <a:t>in</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glory </a:t>
            </a:r>
            <a:r>
              <a:rPr lang="en-US" sz="2400" kern="100" dirty="0">
                <a:effectLst/>
                <a:latin typeface="Georgia" panose="02040502050405020303" pitchFamily="18" charset="0"/>
                <a:ea typeface="Aptos" panose="020B0004020202020204" pitchFamily="34" charset="0"/>
                <a:cs typeface="Times New Roman" panose="02020603050405020304" pitchFamily="18" charset="0"/>
              </a:rPr>
              <a:t>(v. 4)</a:t>
            </a:r>
            <a:r>
              <a:rPr lang="en-US" sz="2400" b="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sz="24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1000" kern="100" dirty="0">
                <a:effectLst/>
                <a:latin typeface="Georgia" panose="02040502050405020303" pitchFamily="18" charset="0"/>
                <a:ea typeface="Aptos" panose="020B0004020202020204" pitchFamily="34" charset="0"/>
                <a:cs typeface="Times New Roman" panose="02020603050405020304" pitchFamily="18" charset="0"/>
              </a:rPr>
              <a:t> </a:t>
            </a:r>
          </a:p>
          <a:p>
            <a:pPr marL="0" marR="0">
              <a:buNone/>
            </a:pPr>
            <a:r>
              <a:rPr lang="en-US" sz="3200" b="1" kern="100" dirty="0">
                <a:effectLst/>
                <a:latin typeface="Georgia" panose="02040502050405020303" pitchFamily="18" charset="0"/>
                <a:ea typeface="Aptos" panose="020B0004020202020204" pitchFamily="34" charset="0"/>
                <a:cs typeface="Times New Roman" panose="02020603050405020304" pitchFamily="18" charset="0"/>
              </a:rPr>
              <a:t>A. To Die is Gain</a:t>
            </a:r>
            <a:endParaRPr lang="en-US" sz="32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indent="0">
              <a:buNone/>
            </a:pPr>
            <a:r>
              <a:rPr lang="en-US" b="1" i="1" kern="100" dirty="0">
                <a:effectLst/>
                <a:latin typeface="Georgia" panose="02040502050405020303" pitchFamily="18" charset="0"/>
                <a:ea typeface="Aptos" panose="020B0004020202020204" pitchFamily="34" charset="0"/>
                <a:cs typeface="Times New Roman" panose="02020603050405020304" pitchFamily="18" charset="0"/>
              </a:rPr>
              <a:t>19</a:t>
            </a:r>
            <a:r>
              <a:rPr lang="en-US" i="1" kern="100" dirty="0">
                <a:effectLst/>
                <a:latin typeface="Georgia" panose="02040502050405020303" pitchFamily="18" charset="0"/>
                <a:ea typeface="Aptos" panose="020B0004020202020204" pitchFamily="34" charset="0"/>
                <a:cs typeface="Times New Roman" panose="02020603050405020304" pitchFamily="18" charset="0"/>
              </a:rPr>
              <a:t> for I know that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f</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through</a:t>
            </a:r>
            <a:r>
              <a:rPr lang="en-US" i="1" kern="100" dirty="0">
                <a:effectLst/>
                <a:latin typeface="Georgia" panose="02040502050405020303" pitchFamily="18" charset="0"/>
                <a:ea typeface="Aptos" panose="020B0004020202020204" pitchFamily="34" charset="0"/>
                <a:cs typeface="Times New Roman" panose="02020603050405020304" pitchFamily="18" charset="0"/>
              </a:rPr>
              <a:t> your prayers and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g</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help of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h</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Spirit of Jesus Christ this will turn out for my deliverance,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20</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as it is my eager expectation and hope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i</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that</a:t>
            </a:r>
            <a:r>
              <a:rPr lang="en-US" i="1" kern="100" dirty="0">
                <a:effectLst/>
                <a:latin typeface="Georgia" panose="02040502050405020303" pitchFamily="18" charset="0"/>
                <a:ea typeface="Aptos" panose="020B0004020202020204" pitchFamily="34" charset="0"/>
                <a:cs typeface="Times New Roman" panose="02020603050405020304" pitchFamily="18" charset="0"/>
              </a:rPr>
              <a:t> I will not be at all ashamed, but that with full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j</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courage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now as always Christ </a:t>
            </a:r>
            <a:r>
              <a:rPr lang="en-US" b="1" i="1" kern="100" baseline="30000" dirty="0" err="1">
                <a:effectLst/>
                <a:latin typeface="Georgia" panose="02040502050405020303" pitchFamily="18" charset="0"/>
                <a:ea typeface="Aptos" panose="020B0004020202020204" pitchFamily="34" charset="0"/>
                <a:cs typeface="Times New Roman" panose="02020603050405020304" pitchFamily="18" charset="0"/>
              </a:rPr>
              <a:t>k</a:t>
            </a:r>
            <a:r>
              <a:rPr lang="en-US" b="1" i="1" kern="100" dirty="0" err="1">
                <a:effectLst/>
                <a:latin typeface="Georgia" panose="02040502050405020303" pitchFamily="18" charset="0"/>
                <a:ea typeface="Aptos" panose="020B0004020202020204" pitchFamily="34" charset="0"/>
                <a:cs typeface="Times New Roman" panose="02020603050405020304" pitchFamily="18" charset="0"/>
              </a:rPr>
              <a:t>will</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be honored in my body, </a:t>
            </a:r>
            <a:r>
              <a:rPr lang="en-US" b="1"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b="1" i="1" kern="100" dirty="0" err="1">
                <a:effectLst/>
                <a:latin typeface="Georgia" panose="02040502050405020303" pitchFamily="18" charset="0"/>
                <a:ea typeface="Aptos" panose="020B0004020202020204" pitchFamily="34" charset="0"/>
                <a:cs typeface="Times New Roman" panose="02020603050405020304" pitchFamily="18" charset="0"/>
              </a:rPr>
              <a:t>whether</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by life or by death. 21 For to me </a:t>
            </a:r>
            <a:r>
              <a:rPr lang="en-US" b="1" i="1" kern="100" baseline="30000" dirty="0" err="1">
                <a:effectLst/>
                <a:latin typeface="Georgia" panose="02040502050405020303" pitchFamily="18" charset="0"/>
                <a:ea typeface="Aptos" panose="020B0004020202020204" pitchFamily="34" charset="0"/>
                <a:cs typeface="Times New Roman" panose="02020603050405020304" pitchFamily="18" charset="0"/>
              </a:rPr>
              <a:t>m</a:t>
            </a:r>
            <a:r>
              <a:rPr lang="en-US" b="1" i="1" kern="100" dirty="0" err="1">
                <a:effectLst/>
                <a:latin typeface="Georgia" panose="02040502050405020303" pitchFamily="18" charset="0"/>
                <a:ea typeface="Aptos" panose="020B0004020202020204" pitchFamily="34" charset="0"/>
                <a:cs typeface="Times New Roman" panose="02020603050405020304" pitchFamily="18" charset="0"/>
              </a:rPr>
              <a:t>to</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live is Christ, and to die is gain. 22</a:t>
            </a:r>
            <a:r>
              <a:rPr lang="en-US" i="1" kern="100" dirty="0">
                <a:effectLst/>
                <a:latin typeface="Georgia" panose="02040502050405020303" pitchFamily="18" charset="0"/>
                <a:ea typeface="Aptos" panose="020B0004020202020204" pitchFamily="34" charset="0"/>
                <a:cs typeface="Times New Roman" panose="02020603050405020304" pitchFamily="18" charset="0"/>
              </a:rPr>
              <a:t> If I am to live in the flesh, that means fruitful labor for me. Yet which I shall choose I cannot tell.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23</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n</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I</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am hard pressed between the two.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My desire is </a:t>
            </a:r>
            <a:r>
              <a:rPr lang="en-US" b="1" i="1" kern="100" baseline="30000" dirty="0" err="1">
                <a:effectLst/>
                <a:latin typeface="Georgia" panose="02040502050405020303" pitchFamily="18" charset="0"/>
                <a:ea typeface="Aptos" panose="020B0004020202020204" pitchFamily="34" charset="0"/>
                <a:cs typeface="Times New Roman" panose="02020603050405020304" pitchFamily="18" charset="0"/>
              </a:rPr>
              <a:t>o</a:t>
            </a:r>
            <a:r>
              <a:rPr lang="en-US" b="1" i="1" kern="100" dirty="0" err="1">
                <a:effectLst/>
                <a:latin typeface="Georgia" panose="02040502050405020303" pitchFamily="18" charset="0"/>
                <a:ea typeface="Aptos" panose="020B0004020202020204" pitchFamily="34" charset="0"/>
                <a:cs typeface="Times New Roman" panose="02020603050405020304" pitchFamily="18" charset="0"/>
              </a:rPr>
              <a:t>to</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depart and </a:t>
            </a:r>
            <a:r>
              <a:rPr lang="en-US" b="1" i="1" kern="100" baseline="30000" dirty="0" err="1">
                <a:effectLst/>
                <a:latin typeface="Georgia" panose="02040502050405020303" pitchFamily="18" charset="0"/>
                <a:ea typeface="Aptos" panose="020B0004020202020204" pitchFamily="34" charset="0"/>
                <a:cs typeface="Times New Roman" panose="02020603050405020304" pitchFamily="18" charset="0"/>
              </a:rPr>
              <a:t>p</a:t>
            </a:r>
            <a:r>
              <a:rPr lang="en-US" b="1" i="1" kern="100" dirty="0" err="1">
                <a:effectLst/>
                <a:latin typeface="Georgia" panose="02040502050405020303" pitchFamily="18" charset="0"/>
                <a:ea typeface="Aptos" panose="020B0004020202020204" pitchFamily="34" charset="0"/>
                <a:cs typeface="Times New Roman" panose="02020603050405020304" pitchFamily="18" charset="0"/>
              </a:rPr>
              <a:t>be</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with Christ, for that is far better</a:t>
            </a:r>
            <a:r>
              <a:rPr lang="en-US" b="1" kern="100" dirty="0">
                <a:effectLst/>
                <a:latin typeface="Georgia" panose="02040502050405020303" pitchFamily="18" charset="0"/>
                <a:ea typeface="Aptos" panose="020B0004020202020204" pitchFamily="34" charset="0"/>
                <a:cs typeface="Times New Roman" panose="02020603050405020304" pitchFamily="18" charset="0"/>
              </a:rPr>
              <a:t> (Philippians 1:19-23)</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 </a:t>
            </a:r>
            <a:endParaRPr lang="en-US"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01C57929-28CF-1D33-C20A-9262DB3E1147}"/>
              </a:ext>
            </a:extLst>
          </p:cNvPr>
          <p:cNvSpPr>
            <a:spLocks noGrp="1"/>
          </p:cNvSpPr>
          <p:nvPr>
            <p:ph type="sldNum" sz="quarter" idx="12"/>
          </p:nvPr>
        </p:nvSpPr>
        <p:spPr/>
        <p:txBody>
          <a:bodyPr/>
          <a:lstStyle/>
          <a:p>
            <a:fld id="{8602DDE5-F7F4-4DF7-A856-0726CED31D4D}" type="slidenum">
              <a:rPr lang="en-US" smtClean="0"/>
              <a:t>12</a:t>
            </a:fld>
            <a:endParaRPr lang="en-US"/>
          </a:p>
        </p:txBody>
      </p:sp>
    </p:spTree>
    <p:extLst>
      <p:ext uri="{BB962C8B-B14F-4D97-AF65-F5344CB8AC3E}">
        <p14:creationId xmlns:p14="http://schemas.microsoft.com/office/powerpoint/2010/main" val="1170507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1B65D-67E7-0820-5EEB-D9C51AD01758}"/>
              </a:ext>
            </a:extLst>
          </p:cNvPr>
          <p:cNvSpPr>
            <a:spLocks noGrp="1"/>
          </p:cNvSpPr>
          <p:nvPr>
            <p:ph type="title"/>
          </p:nvPr>
        </p:nvSpPr>
        <p:spPr/>
        <p:txBody>
          <a:bodyPr>
            <a:normAutofit/>
          </a:bodyPr>
          <a:lstStyle/>
          <a:p>
            <a:r>
              <a:rPr lang="en-US" sz="3200" b="1" dirty="0">
                <a:latin typeface="Georgia" panose="02040502050405020303" pitchFamily="18" charset="0"/>
              </a:rPr>
              <a:t>B. Paul’s encouragement to the Thessalonians</a:t>
            </a:r>
          </a:p>
        </p:txBody>
      </p:sp>
      <p:sp>
        <p:nvSpPr>
          <p:cNvPr id="3" name="Content Placeholder 2">
            <a:extLst>
              <a:ext uri="{FF2B5EF4-FFF2-40B4-BE49-F238E27FC236}">
                <a16:creationId xmlns:a16="http://schemas.microsoft.com/office/drawing/2014/main" id="{B70C95C0-E0FB-E3BA-6F0B-81E65ACC3B91}"/>
              </a:ext>
            </a:extLst>
          </p:cNvPr>
          <p:cNvSpPr>
            <a:spLocks noGrp="1"/>
          </p:cNvSpPr>
          <p:nvPr>
            <p:ph idx="1"/>
          </p:nvPr>
        </p:nvSpPr>
        <p:spPr>
          <a:xfrm>
            <a:off x="838200" y="1690687"/>
            <a:ext cx="10515600" cy="4802187"/>
          </a:xfrm>
        </p:spPr>
        <p:txBody>
          <a:bodyPr>
            <a:normAutofit lnSpcReduction="10000"/>
          </a:bodyPr>
          <a:lstStyle/>
          <a:p>
            <a:pPr marL="0" indent="0">
              <a:buNone/>
            </a:pP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15</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For this we declare to you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k</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by</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a word from the Lord,</a:t>
            </a:r>
            <a:r>
              <a:rPr lang="en-US" sz="3200" i="1" kern="100" baseline="30000" dirty="0">
                <a:effectLst/>
                <a:latin typeface="Georgia" panose="02040502050405020303" pitchFamily="18" charset="0"/>
                <a:ea typeface="Aptos" panose="020B0004020202020204" pitchFamily="34" charset="0"/>
                <a:cs typeface="Times New Roman" panose="02020603050405020304" pitchFamily="18" charset="0"/>
              </a:rPr>
              <a:t>4</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that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we</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who are alive, who are left until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m</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coming of the Lord, will not precede those who have fallen asleep. </a:t>
            </a: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16</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For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n</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Lord himself will descend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o</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from</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heaven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p</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with</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a cry of command, with the voice of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q</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an</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archangel, and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r</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with</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the sound of the trumpet of God. And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s</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dead in Christ will rise first. </a:t>
            </a: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17</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Then we who are alive, who are left, will be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t</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caught</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up together with them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u</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in</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the clouds to meet the Lord in the air, and so </a:t>
            </a:r>
            <a:r>
              <a:rPr lang="en-US" sz="3200" i="1" kern="100" baseline="30000" dirty="0" err="1">
                <a:effectLst/>
                <a:latin typeface="Georgia" panose="02040502050405020303" pitchFamily="18" charset="0"/>
                <a:ea typeface="Aptos" panose="020B0004020202020204" pitchFamily="34" charset="0"/>
                <a:cs typeface="Times New Roman" panose="02020603050405020304" pitchFamily="18" charset="0"/>
              </a:rPr>
              <a:t>v</a:t>
            </a:r>
            <a:r>
              <a:rPr lang="en-US" sz="3200" i="1" kern="100" dirty="0" err="1">
                <a:effectLst/>
                <a:latin typeface="Georgia" panose="02040502050405020303" pitchFamily="18" charset="0"/>
                <a:ea typeface="Aptos" panose="020B0004020202020204" pitchFamily="34" charset="0"/>
                <a:cs typeface="Times New Roman" panose="02020603050405020304" pitchFamily="18" charset="0"/>
              </a:rPr>
              <a:t>we</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will always be with the Lord. </a:t>
            </a:r>
            <a:r>
              <a:rPr lang="en-US" sz="3200" b="1" i="1" kern="100" dirty="0">
                <a:effectLst/>
                <a:latin typeface="Georgia" panose="02040502050405020303" pitchFamily="18" charset="0"/>
                <a:ea typeface="Aptos" panose="020B0004020202020204" pitchFamily="34" charset="0"/>
                <a:cs typeface="Times New Roman" panose="02020603050405020304" pitchFamily="18" charset="0"/>
              </a:rPr>
              <a:t>18</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 Therefore encourage one another with these words</a:t>
            </a:r>
            <a:r>
              <a:rPr lang="en-US" sz="3200" kern="100" dirty="0">
                <a:effectLst/>
                <a:latin typeface="Georgia" panose="02040502050405020303" pitchFamily="18" charset="0"/>
                <a:ea typeface="Aptos" panose="020B0004020202020204" pitchFamily="34" charset="0"/>
                <a:cs typeface="Times New Roman" panose="02020603050405020304" pitchFamily="18" charset="0"/>
              </a:rPr>
              <a:t> (1 Thess. 4:15-18).</a:t>
            </a:r>
          </a:p>
          <a:p>
            <a:pPr marL="0" indent="0">
              <a:buNone/>
            </a:pPr>
            <a:endParaRPr lang="en-US" dirty="0"/>
          </a:p>
        </p:txBody>
      </p:sp>
      <p:sp>
        <p:nvSpPr>
          <p:cNvPr id="4" name="Slide Number Placeholder 3">
            <a:extLst>
              <a:ext uri="{FF2B5EF4-FFF2-40B4-BE49-F238E27FC236}">
                <a16:creationId xmlns:a16="http://schemas.microsoft.com/office/drawing/2014/main" id="{21518B16-6947-5934-C6BF-564088554C80}"/>
              </a:ext>
            </a:extLst>
          </p:cNvPr>
          <p:cNvSpPr>
            <a:spLocks noGrp="1"/>
          </p:cNvSpPr>
          <p:nvPr>
            <p:ph type="sldNum" sz="quarter" idx="12"/>
          </p:nvPr>
        </p:nvSpPr>
        <p:spPr/>
        <p:txBody>
          <a:bodyPr/>
          <a:lstStyle/>
          <a:p>
            <a:fld id="{8602DDE5-F7F4-4DF7-A856-0726CED31D4D}" type="slidenum">
              <a:rPr lang="en-US" smtClean="0"/>
              <a:t>13</a:t>
            </a:fld>
            <a:endParaRPr lang="en-US"/>
          </a:p>
        </p:txBody>
      </p:sp>
    </p:spTree>
    <p:extLst>
      <p:ext uri="{BB962C8B-B14F-4D97-AF65-F5344CB8AC3E}">
        <p14:creationId xmlns:p14="http://schemas.microsoft.com/office/powerpoint/2010/main" val="89330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54A18-AF5D-486F-82AD-B3E6BF92D61D}"/>
              </a:ext>
            </a:extLst>
          </p:cNvPr>
          <p:cNvSpPr>
            <a:spLocks noGrp="1"/>
          </p:cNvSpPr>
          <p:nvPr>
            <p:ph type="title"/>
          </p:nvPr>
        </p:nvSpPr>
        <p:spPr>
          <a:xfrm>
            <a:off x="838200" y="365126"/>
            <a:ext cx="10515600" cy="699586"/>
          </a:xfrm>
        </p:spPr>
        <p:txBody>
          <a:bodyPr>
            <a:normAutofit/>
          </a:bodyPr>
          <a:lstStyle/>
          <a:p>
            <a:r>
              <a:rPr lang="en-US" sz="4000" b="1" dirty="0">
                <a:latin typeface="Georgia" panose="02040502050405020303" pitchFamily="18" charset="0"/>
              </a:rPr>
              <a:t>C. Glimpses of Heaven</a:t>
            </a:r>
          </a:p>
        </p:txBody>
      </p:sp>
      <p:sp>
        <p:nvSpPr>
          <p:cNvPr id="3" name="Content Placeholder 2">
            <a:extLst>
              <a:ext uri="{FF2B5EF4-FFF2-40B4-BE49-F238E27FC236}">
                <a16:creationId xmlns:a16="http://schemas.microsoft.com/office/drawing/2014/main" id="{B66FA3C4-FB71-8981-3F64-E787A3EDD41C}"/>
              </a:ext>
            </a:extLst>
          </p:cNvPr>
          <p:cNvSpPr>
            <a:spLocks noGrp="1"/>
          </p:cNvSpPr>
          <p:nvPr>
            <p:ph idx="1"/>
          </p:nvPr>
        </p:nvSpPr>
        <p:spPr>
          <a:xfrm>
            <a:off x="838200" y="1603331"/>
            <a:ext cx="10515600" cy="4889543"/>
          </a:xfrm>
        </p:spPr>
        <p:txBody>
          <a:bodyPr>
            <a:normAutofit/>
          </a:bodyPr>
          <a:lstStyle/>
          <a:p>
            <a:pPr marL="0">
              <a:buNone/>
            </a:pPr>
            <a:r>
              <a:rPr lang="en-US" sz="3600" b="1" i="1" kern="100" dirty="0">
                <a:effectLst/>
                <a:latin typeface="Georgia" panose="02040502050405020303" pitchFamily="18" charset="0"/>
                <a:ea typeface="Aptos" panose="020B0004020202020204" pitchFamily="34" charset="0"/>
                <a:cs typeface="Times New Roman" panose="02020603050405020304" pitchFamily="18" charset="0"/>
              </a:rPr>
              <a:t>3</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d</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No</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longer will there be anything accursed, but </a:t>
            </a:r>
            <a:r>
              <a:rPr lang="en-US" sz="3600" i="1" kern="100" baseline="30000" dirty="0">
                <a:effectLst/>
                <a:latin typeface="Georgia" panose="02040502050405020303" pitchFamily="18" charset="0"/>
                <a:ea typeface="Aptos" panose="020B0004020202020204" pitchFamily="34" charset="0"/>
                <a:cs typeface="Times New Roman" panose="02020603050405020304" pitchFamily="18" charset="0"/>
              </a:rPr>
              <a:t>e</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the throne of God and of the Lamb will be in it, </a:t>
            </a:r>
            <a:r>
              <a:rPr lang="en-US" sz="1800" i="1" kern="100" dirty="0">
                <a:effectLst/>
                <a:latin typeface="Georgia" panose="02040502050405020303" pitchFamily="18" charset="0"/>
                <a:ea typeface="Aptos" panose="020B0004020202020204" pitchFamily="34" charset="0"/>
                <a:cs typeface="Times New Roman" panose="02020603050405020304" pitchFamily="18" charset="0"/>
              </a:rPr>
              <a:t>a</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nd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f</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his</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servants will worship him. </a:t>
            </a:r>
            <a:r>
              <a:rPr lang="en-US" sz="3600" b="1" i="1" kern="100" dirty="0">
                <a:effectLst/>
                <a:latin typeface="Georgia" panose="02040502050405020303" pitchFamily="18" charset="0"/>
                <a:ea typeface="Aptos" panose="020B0004020202020204" pitchFamily="34" charset="0"/>
                <a:cs typeface="Times New Roman" panose="02020603050405020304" pitchFamily="18" charset="0"/>
              </a:rPr>
              <a:t>4</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g</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They</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will see his face, and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h</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his</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name will be on their foreheads. </a:t>
            </a:r>
            <a:r>
              <a:rPr lang="en-US" sz="3600" b="1" i="1" kern="100" dirty="0">
                <a:effectLst/>
                <a:latin typeface="Georgia" panose="02040502050405020303" pitchFamily="18" charset="0"/>
                <a:ea typeface="Aptos" panose="020B0004020202020204" pitchFamily="34" charset="0"/>
                <a:cs typeface="Times New Roman" panose="02020603050405020304" pitchFamily="18" charset="0"/>
              </a:rPr>
              <a:t>5</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And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i</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night</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will be no more. They will need no light of lamp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j</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or</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sun, for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k</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Lord God will be their light, and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they</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will reign forever and ever (</a:t>
            </a:r>
            <a:r>
              <a:rPr lang="en-US" sz="3600" kern="100" dirty="0">
                <a:effectLst/>
                <a:latin typeface="Georgia" panose="02040502050405020303" pitchFamily="18" charset="0"/>
                <a:ea typeface="Aptos" panose="020B0004020202020204" pitchFamily="34" charset="0"/>
                <a:cs typeface="Times New Roman" panose="02020603050405020304" pitchFamily="18" charset="0"/>
              </a:rPr>
              <a:t>Rev. 22:3-5).</a:t>
            </a:r>
          </a:p>
          <a:p>
            <a:pPr marL="0" marR="0">
              <a:buNone/>
            </a:pPr>
            <a:r>
              <a:rPr lang="en-US" sz="1800" i="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sz="18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1800" i="1" kern="100" dirty="0">
                <a:effectLst/>
                <a:latin typeface="Georgia" panose="02040502050405020303" pitchFamily="18" charset="0"/>
                <a:ea typeface="Aptos" panose="020B0004020202020204" pitchFamily="34" charset="0"/>
                <a:cs typeface="Times New Roman" panose="02020603050405020304" pitchFamily="18" charset="0"/>
              </a:rPr>
              <a:t> </a:t>
            </a:r>
            <a:endParaRPr lang="en-US" sz="1800"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14A84E1C-AD22-B4E1-5E58-605663FFC6E7}"/>
              </a:ext>
            </a:extLst>
          </p:cNvPr>
          <p:cNvSpPr>
            <a:spLocks noGrp="1"/>
          </p:cNvSpPr>
          <p:nvPr>
            <p:ph type="sldNum" sz="quarter" idx="12"/>
          </p:nvPr>
        </p:nvSpPr>
        <p:spPr/>
        <p:txBody>
          <a:bodyPr/>
          <a:lstStyle/>
          <a:p>
            <a:fld id="{8602DDE5-F7F4-4DF7-A856-0726CED31D4D}" type="slidenum">
              <a:rPr lang="en-US" smtClean="0"/>
              <a:t>14</a:t>
            </a:fld>
            <a:endParaRPr lang="en-US"/>
          </a:p>
        </p:txBody>
      </p:sp>
    </p:spTree>
    <p:extLst>
      <p:ext uri="{BB962C8B-B14F-4D97-AF65-F5344CB8AC3E}">
        <p14:creationId xmlns:p14="http://schemas.microsoft.com/office/powerpoint/2010/main" val="1534376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F929-721F-20D2-A085-F0E0E0476A92}"/>
              </a:ext>
            </a:extLst>
          </p:cNvPr>
          <p:cNvSpPr>
            <a:spLocks noGrp="1"/>
          </p:cNvSpPr>
          <p:nvPr>
            <p:ph type="title"/>
          </p:nvPr>
        </p:nvSpPr>
        <p:spPr>
          <a:xfrm>
            <a:off x="838200" y="365126"/>
            <a:ext cx="10515600" cy="17349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87A986F-9212-F848-674F-1B4CE814F2B2}"/>
              </a:ext>
            </a:extLst>
          </p:cNvPr>
          <p:cNvSpPr>
            <a:spLocks noGrp="1"/>
          </p:cNvSpPr>
          <p:nvPr>
            <p:ph idx="1"/>
          </p:nvPr>
        </p:nvSpPr>
        <p:spPr>
          <a:xfrm>
            <a:off x="838200" y="538620"/>
            <a:ext cx="10515600" cy="6182855"/>
          </a:xfrm>
        </p:spPr>
        <p:txBody>
          <a:bodyPr>
            <a:normAutofit/>
          </a:bodyPr>
          <a:lstStyle/>
          <a:p>
            <a:pPr marL="0" marR="0">
              <a:buNone/>
            </a:pPr>
            <a:r>
              <a:rPr lang="en-US" sz="2800" b="1" i="1" kern="100" dirty="0">
                <a:effectLst/>
                <a:latin typeface="Georgia" panose="02040502050405020303" pitchFamily="18" charset="0"/>
                <a:ea typeface="Aptos" panose="020B0004020202020204" pitchFamily="34" charset="0"/>
                <a:cs typeface="Times New Roman" panose="02020603050405020304" pitchFamily="18" charset="0"/>
              </a:rPr>
              <a:t>51</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Behold! I tell you a mystery.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s</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We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shall not all sleep,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t</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but</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we shall all be changed, </a:t>
            </a:r>
            <a:r>
              <a:rPr lang="en-US" sz="2800" b="1" i="1" kern="100" dirty="0">
                <a:effectLst/>
                <a:latin typeface="Georgia" panose="02040502050405020303" pitchFamily="18" charset="0"/>
                <a:ea typeface="Aptos" panose="020B0004020202020204" pitchFamily="34" charset="0"/>
                <a:cs typeface="Times New Roman" panose="02020603050405020304" pitchFamily="18" charset="0"/>
              </a:rPr>
              <a:t>52</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in a moment, in the twinkling of an eye, at the last trumpet. For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u</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trumpet will sound, and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v</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dead will be raised imperishable, and we shall be changed. </a:t>
            </a:r>
            <a:r>
              <a:rPr lang="en-US" sz="2800" b="1" i="1" kern="100" dirty="0">
                <a:effectLst/>
                <a:latin typeface="Georgia" panose="02040502050405020303" pitchFamily="18" charset="0"/>
                <a:ea typeface="Aptos" panose="020B0004020202020204" pitchFamily="34" charset="0"/>
                <a:cs typeface="Times New Roman" panose="02020603050405020304" pitchFamily="18" charset="0"/>
              </a:rPr>
              <a:t>53</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For this perishable body must put on the imperishable, and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w</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this</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mortal body must put on immortality. </a:t>
            </a:r>
            <a:r>
              <a:rPr lang="en-US" sz="2800" b="1" i="1" kern="100" dirty="0">
                <a:effectLst/>
                <a:latin typeface="Georgia" panose="02040502050405020303" pitchFamily="18" charset="0"/>
                <a:ea typeface="Aptos" panose="020B0004020202020204" pitchFamily="34" charset="0"/>
                <a:cs typeface="Times New Roman" panose="02020603050405020304" pitchFamily="18" charset="0"/>
              </a:rPr>
              <a:t>54</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When the perishable puts on the imperishable, and the mortal puts on immortality…</a:t>
            </a:r>
            <a:r>
              <a:rPr lang="en-US" sz="2800" kern="100" dirty="0">
                <a:effectLst/>
                <a:latin typeface="Georgia" panose="02040502050405020303" pitchFamily="18" charset="0"/>
                <a:ea typeface="Aptos" panose="020B0004020202020204" pitchFamily="34" charset="0"/>
                <a:cs typeface="Times New Roman" panose="02020603050405020304" pitchFamily="18" charset="0"/>
              </a:rPr>
              <a:t> (1 Cor. 15:51-55).</a:t>
            </a:r>
          </a:p>
          <a:p>
            <a:pPr marL="0" marR="0">
              <a:buNone/>
            </a:pPr>
            <a:r>
              <a:rPr lang="en-US" sz="2800" kern="100" dirty="0">
                <a:effectLst/>
                <a:latin typeface="Georgia" panose="02040502050405020303" pitchFamily="18" charset="0"/>
                <a:ea typeface="Aptos" panose="020B0004020202020204" pitchFamily="34" charset="0"/>
                <a:cs typeface="Times New Roman" panose="02020603050405020304" pitchFamily="18" charset="0"/>
              </a:rPr>
              <a:t> </a:t>
            </a:r>
          </a:p>
          <a:p>
            <a:pPr marL="0" marR="0">
              <a:buNone/>
            </a:pPr>
            <a:r>
              <a:rPr lang="en-US" sz="2800" b="1" i="1" kern="100" dirty="0">
                <a:effectLst/>
                <a:latin typeface="Georgia" panose="02040502050405020303" pitchFamily="18" charset="0"/>
                <a:ea typeface="Aptos" panose="020B0004020202020204" pitchFamily="34" charset="0"/>
                <a:cs typeface="Times New Roman" panose="02020603050405020304" pitchFamily="18" charset="0"/>
              </a:rPr>
              <a:t>9</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But, as it is written,</a:t>
            </a:r>
            <a:endParaRPr lang="en-US" sz="28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“What</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no eye has seen, nor ear heard,</a:t>
            </a:r>
            <a:endParaRPr lang="en-US" sz="28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nor the heart of man imagined,</a:t>
            </a:r>
            <a:endParaRPr lang="en-US" sz="28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indent="0">
              <a:buNone/>
            </a:pP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what God has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m</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prepared</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2800" i="1" kern="100" baseline="30000" dirty="0" err="1">
                <a:effectLst/>
                <a:latin typeface="Georgia" panose="02040502050405020303" pitchFamily="18" charset="0"/>
                <a:ea typeface="Aptos" panose="020B0004020202020204" pitchFamily="34" charset="0"/>
                <a:cs typeface="Times New Roman" panose="02020603050405020304" pitchFamily="18" charset="0"/>
              </a:rPr>
              <a:t>n</a:t>
            </a:r>
            <a:r>
              <a:rPr lang="en-US" sz="2800" i="1" kern="100" dirty="0" err="1">
                <a:effectLst/>
                <a:latin typeface="Georgia" panose="02040502050405020303" pitchFamily="18" charset="0"/>
                <a:ea typeface="Aptos" panose="020B0004020202020204" pitchFamily="34" charset="0"/>
                <a:cs typeface="Times New Roman" panose="02020603050405020304" pitchFamily="18" charset="0"/>
              </a:rPr>
              <a:t>for</a:t>
            </a:r>
            <a:r>
              <a:rPr lang="en-US" sz="2800" i="1" kern="100" dirty="0">
                <a:effectLst/>
                <a:latin typeface="Georgia" panose="02040502050405020303" pitchFamily="18" charset="0"/>
                <a:ea typeface="Aptos" panose="020B0004020202020204" pitchFamily="34" charset="0"/>
                <a:cs typeface="Times New Roman" panose="02020603050405020304" pitchFamily="18" charset="0"/>
              </a:rPr>
              <a:t> those who love him”—</a:t>
            </a:r>
            <a:r>
              <a:rPr lang="en-US" sz="2800" kern="100" dirty="0">
                <a:effectLst/>
                <a:latin typeface="Georgia" panose="02040502050405020303" pitchFamily="18" charset="0"/>
                <a:ea typeface="Aptos" panose="020B0004020202020204" pitchFamily="34" charset="0"/>
                <a:cs typeface="Times New Roman" panose="02020603050405020304" pitchFamily="18" charset="0"/>
              </a:rPr>
              <a:t>(1 Cor. 2:9).</a:t>
            </a:r>
          </a:p>
          <a:p>
            <a:pPr marL="0" indent="0">
              <a:buNone/>
            </a:pP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E2D00D6E-7F86-48E2-543E-1118E44AD143}"/>
              </a:ext>
            </a:extLst>
          </p:cNvPr>
          <p:cNvSpPr>
            <a:spLocks noGrp="1"/>
          </p:cNvSpPr>
          <p:nvPr>
            <p:ph type="sldNum" sz="quarter" idx="12"/>
          </p:nvPr>
        </p:nvSpPr>
        <p:spPr/>
        <p:txBody>
          <a:bodyPr/>
          <a:lstStyle/>
          <a:p>
            <a:fld id="{8602DDE5-F7F4-4DF7-A856-0726CED31D4D}" type="slidenum">
              <a:rPr lang="en-US" smtClean="0"/>
              <a:t>15</a:t>
            </a:fld>
            <a:endParaRPr lang="en-US"/>
          </a:p>
        </p:txBody>
      </p:sp>
    </p:spTree>
    <p:extLst>
      <p:ext uri="{BB962C8B-B14F-4D97-AF65-F5344CB8AC3E}">
        <p14:creationId xmlns:p14="http://schemas.microsoft.com/office/powerpoint/2010/main" val="276769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4155FC-7FC7-2294-FD85-7478951CBBAC}"/>
              </a:ext>
            </a:extLst>
          </p:cNvPr>
          <p:cNvSpPr>
            <a:spLocks noGrp="1"/>
          </p:cNvSpPr>
          <p:nvPr>
            <p:ph type="title"/>
          </p:nvPr>
        </p:nvSpPr>
        <p:spPr>
          <a:xfrm>
            <a:off x="1285240" y="1050595"/>
            <a:ext cx="8074815" cy="1618489"/>
          </a:xfrm>
        </p:spPr>
        <p:txBody>
          <a:bodyPr anchor="ctr">
            <a:normAutofit/>
          </a:bodyPr>
          <a:lstStyle/>
          <a:p>
            <a:r>
              <a:rPr lang="en-US" sz="5000" b="1">
                <a:latin typeface="Georgia" panose="02040502050405020303" pitchFamily="18" charset="0"/>
              </a:rPr>
              <a:t>Application: Ways to Separate</a:t>
            </a:r>
          </a:p>
        </p:txBody>
      </p:sp>
      <p:sp>
        <p:nvSpPr>
          <p:cNvPr id="3" name="Content Placeholder 2">
            <a:extLst>
              <a:ext uri="{FF2B5EF4-FFF2-40B4-BE49-F238E27FC236}">
                <a16:creationId xmlns:a16="http://schemas.microsoft.com/office/drawing/2014/main" id="{A6E17A90-5D2D-2FFD-FEAB-E02DF87DC47B}"/>
              </a:ext>
            </a:extLst>
          </p:cNvPr>
          <p:cNvSpPr>
            <a:spLocks noGrp="1"/>
          </p:cNvSpPr>
          <p:nvPr>
            <p:ph idx="1"/>
          </p:nvPr>
        </p:nvSpPr>
        <p:spPr>
          <a:xfrm>
            <a:off x="1285240" y="2669085"/>
            <a:ext cx="8074815" cy="3562072"/>
          </a:xfrm>
        </p:spPr>
        <p:txBody>
          <a:bodyPr anchor="t">
            <a:normAutofit/>
          </a:bodyPr>
          <a:lstStyle/>
          <a:p>
            <a:pPr marL="514350" indent="-514350">
              <a:buAutoNum type="arabicPeriod"/>
            </a:pPr>
            <a:endParaRPr lang="en-US" sz="2400" dirty="0">
              <a:latin typeface="Georgia" panose="02040502050405020303" pitchFamily="18" charset="0"/>
            </a:endParaRPr>
          </a:p>
          <a:p>
            <a:pPr marL="514350" indent="-514350">
              <a:buAutoNum type="arabicPeriod"/>
            </a:pPr>
            <a:r>
              <a:rPr lang="en-US" sz="3200" dirty="0">
                <a:latin typeface="Georgia" panose="02040502050405020303" pitchFamily="18" charset="0"/>
              </a:rPr>
              <a:t>Time to Think – Fast</a:t>
            </a:r>
          </a:p>
          <a:p>
            <a:pPr marL="514350" indent="-514350">
              <a:buAutoNum type="arabicPeriod"/>
            </a:pPr>
            <a:r>
              <a:rPr lang="en-US" sz="3200" dirty="0">
                <a:latin typeface="Georgia" panose="02040502050405020303" pitchFamily="18" charset="0"/>
              </a:rPr>
              <a:t>Feed our Minds</a:t>
            </a:r>
          </a:p>
          <a:p>
            <a:pPr marL="514350" indent="-514350">
              <a:buAutoNum type="arabicPeriod"/>
            </a:pPr>
            <a:r>
              <a:rPr lang="en-US" sz="3200" dirty="0">
                <a:latin typeface="Georgia" panose="02040502050405020303" pitchFamily="18" charset="0"/>
              </a:rPr>
              <a:t>Give time to Prayer</a:t>
            </a:r>
          </a:p>
          <a:p>
            <a:pPr marL="514350" indent="-514350">
              <a:buAutoNum type="arabicPeriod"/>
            </a:pPr>
            <a:r>
              <a:rPr lang="en-US" sz="3200" dirty="0">
                <a:latin typeface="Georgia" panose="02040502050405020303" pitchFamily="18" charset="0"/>
              </a:rPr>
              <a:t>Have serious Talks</a:t>
            </a:r>
          </a:p>
          <a:p>
            <a:pPr marL="514350" indent="-514350">
              <a:buAutoNum type="arabicPeriod"/>
            </a:pPr>
            <a:r>
              <a:rPr lang="en-US" sz="3200" dirty="0">
                <a:latin typeface="Georgia" panose="02040502050405020303" pitchFamily="18" charset="0"/>
              </a:rPr>
              <a:t>Consistent discipline - Routine</a:t>
            </a:r>
          </a:p>
        </p:txBody>
      </p:sp>
      <p:sp>
        <p:nvSpPr>
          <p:cNvPr id="4" name="Slide Number Placeholder 3">
            <a:extLst>
              <a:ext uri="{FF2B5EF4-FFF2-40B4-BE49-F238E27FC236}">
                <a16:creationId xmlns:a16="http://schemas.microsoft.com/office/drawing/2014/main" id="{13367C28-E007-3C4C-9AC9-34CF43ED124A}"/>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16</a:t>
            </a:fld>
            <a:endParaRPr lang="en-US" sz="6600">
              <a:solidFill>
                <a:srgbClr val="FFFFFF"/>
              </a:solidFill>
            </a:endParaRPr>
          </a:p>
        </p:txBody>
      </p:sp>
    </p:spTree>
    <p:extLst>
      <p:ext uri="{BB962C8B-B14F-4D97-AF65-F5344CB8AC3E}">
        <p14:creationId xmlns:p14="http://schemas.microsoft.com/office/powerpoint/2010/main" val="1253682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2B71E-CBCC-73C1-BE33-36DB864B44C5}"/>
              </a:ext>
            </a:extLst>
          </p:cNvPr>
          <p:cNvSpPr>
            <a:spLocks noGrp="1"/>
          </p:cNvSpPr>
          <p:nvPr>
            <p:ph idx="1"/>
          </p:nvPr>
        </p:nvSpPr>
        <p:spPr>
          <a:xfrm>
            <a:off x="838200" y="1114816"/>
            <a:ext cx="10515600" cy="5062147"/>
          </a:xfrm>
        </p:spPr>
        <p:txBody>
          <a:bodyPr>
            <a:normAutofit fontScale="92500" lnSpcReduction="10000"/>
          </a:bodyPr>
          <a:lstStyle/>
          <a:p>
            <a:pPr marL="0" indent="0">
              <a:buNone/>
            </a:pPr>
            <a:r>
              <a:rPr lang="en-US" sz="3600" i="1" dirty="0">
                <a:effectLst/>
                <a:latin typeface="Georgia" panose="02040502050405020303" pitchFamily="18" charset="0"/>
                <a:ea typeface="Aptos" panose="020B0004020202020204" pitchFamily="34" charset="0"/>
                <a:cs typeface="Times New Roman" panose="02020603050405020304" pitchFamily="18" charset="0"/>
              </a:rPr>
              <a:t>Let the word of Christ dwell in you richly, teaching and admonishing one another in all wisdom, singing psalms and hymns and spiritual songs, with thankfulness in your hearts to God</a:t>
            </a:r>
            <a:r>
              <a:rPr lang="en-US" sz="3600" dirty="0">
                <a:effectLst/>
                <a:latin typeface="Georgia" panose="02040502050405020303" pitchFamily="18" charset="0"/>
                <a:ea typeface="Aptos" panose="020B0004020202020204" pitchFamily="34" charset="0"/>
                <a:cs typeface="Times New Roman" panose="02020603050405020304" pitchFamily="18" charset="0"/>
              </a:rPr>
              <a:t> (Colossians 3:15-16). </a:t>
            </a:r>
          </a:p>
          <a:p>
            <a:pPr marL="0" indent="0">
              <a:buNone/>
            </a:pPr>
            <a:endParaRPr lang="en-US" sz="3600" dirty="0">
              <a:latin typeface="Georgia" panose="02040502050405020303" pitchFamily="18" charset="0"/>
              <a:cs typeface="Times New Roman" panose="02020603050405020304" pitchFamily="18" charset="0"/>
            </a:endParaRPr>
          </a:p>
          <a:p>
            <a:pPr marL="0" marR="0" indent="0" algn="ctr">
              <a:buNone/>
            </a:pPr>
            <a:r>
              <a:rPr lang="en-US" sz="3600" b="1" i="1" kern="100" dirty="0">
                <a:effectLst/>
                <a:latin typeface="Georgia" panose="02040502050405020303" pitchFamily="18" charset="0"/>
                <a:ea typeface="Aptos" panose="020B0004020202020204" pitchFamily="34" charset="0"/>
                <a:cs typeface="Times New Roman" panose="02020603050405020304" pitchFamily="18" charset="0"/>
              </a:rPr>
              <a:t>16</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d</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All</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Scripture is breathed out by God and profitable for teaching, for reproof, for correction, and for training in righteousness, </a:t>
            </a:r>
            <a:r>
              <a:rPr lang="en-US" sz="3600" b="1" i="1" kern="100" dirty="0">
                <a:effectLst/>
                <a:latin typeface="Georgia" panose="02040502050405020303" pitchFamily="18" charset="0"/>
                <a:ea typeface="Aptos" panose="020B0004020202020204" pitchFamily="34" charset="0"/>
                <a:cs typeface="Times New Roman" panose="02020603050405020304" pitchFamily="18" charset="0"/>
              </a:rPr>
              <a:t>17</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that </a:t>
            </a:r>
            <a:r>
              <a:rPr lang="en-US" sz="3600" i="1" kern="100" baseline="30000" dirty="0">
                <a:effectLst/>
                <a:latin typeface="Georgia" panose="02040502050405020303" pitchFamily="18" charset="0"/>
                <a:ea typeface="Aptos" panose="020B0004020202020204" pitchFamily="34" charset="0"/>
                <a:cs typeface="Times New Roman" panose="02020603050405020304" pitchFamily="18" charset="0"/>
              </a:rPr>
              <a:t>e</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the man of God</a:t>
            </a:r>
            <a:r>
              <a:rPr lang="en-US" sz="3600" i="1" kern="100" baseline="30000" dirty="0">
                <a:effectLst/>
                <a:latin typeface="Georgia" panose="02040502050405020303" pitchFamily="18" charset="0"/>
                <a:ea typeface="Aptos" panose="020B0004020202020204" pitchFamily="34" charset="0"/>
                <a:cs typeface="Times New Roman" panose="02020603050405020304" pitchFamily="18" charset="0"/>
              </a:rPr>
              <a:t>2</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may be complete,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f</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equipped</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sz="3600" i="1" kern="100" baseline="30000" dirty="0" err="1">
                <a:effectLst/>
                <a:latin typeface="Georgia" panose="02040502050405020303" pitchFamily="18" charset="0"/>
                <a:ea typeface="Aptos" panose="020B0004020202020204" pitchFamily="34" charset="0"/>
                <a:cs typeface="Times New Roman" panose="02020603050405020304" pitchFamily="18" charset="0"/>
              </a:rPr>
              <a:t>g</a:t>
            </a:r>
            <a:r>
              <a:rPr lang="en-US" sz="3600" i="1" kern="100" dirty="0" err="1">
                <a:effectLst/>
                <a:latin typeface="Georgia" panose="02040502050405020303" pitchFamily="18" charset="0"/>
                <a:ea typeface="Aptos" panose="020B0004020202020204" pitchFamily="34" charset="0"/>
                <a:cs typeface="Times New Roman" panose="02020603050405020304" pitchFamily="18" charset="0"/>
              </a:rPr>
              <a:t>for</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 every good work (</a:t>
            </a:r>
            <a:r>
              <a:rPr lang="en-US" sz="3600" kern="100" dirty="0">
                <a:effectLst/>
                <a:latin typeface="Georgia" panose="02040502050405020303" pitchFamily="18" charset="0"/>
                <a:ea typeface="Aptos" panose="020B0004020202020204" pitchFamily="34" charset="0"/>
                <a:cs typeface="Times New Roman" panose="02020603050405020304" pitchFamily="18" charset="0"/>
              </a:rPr>
              <a:t>2 Timothy 3:16-17).</a:t>
            </a:r>
            <a:r>
              <a:rPr lang="en-US" sz="3600" i="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sz="3600"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7E2DDE5A-BF64-84D7-5B41-3EA910663C44}"/>
              </a:ext>
            </a:extLst>
          </p:cNvPr>
          <p:cNvSpPr>
            <a:spLocks noGrp="1"/>
          </p:cNvSpPr>
          <p:nvPr>
            <p:ph type="sldNum" sz="quarter" idx="12"/>
          </p:nvPr>
        </p:nvSpPr>
        <p:spPr/>
        <p:txBody>
          <a:bodyPr/>
          <a:lstStyle/>
          <a:p>
            <a:fld id="{8602DDE5-F7F4-4DF7-A856-0726CED31D4D}" type="slidenum">
              <a:rPr lang="en-US" smtClean="0"/>
              <a:t>17</a:t>
            </a:fld>
            <a:endParaRPr lang="en-US"/>
          </a:p>
        </p:txBody>
      </p:sp>
      <p:sp>
        <p:nvSpPr>
          <p:cNvPr id="6" name="Title 5">
            <a:extLst>
              <a:ext uri="{FF2B5EF4-FFF2-40B4-BE49-F238E27FC236}">
                <a16:creationId xmlns:a16="http://schemas.microsoft.com/office/drawing/2014/main" id="{2E262464-FEFC-08EF-72E6-B3489ECC8C8E}"/>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178553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7077-4831-539E-0AD4-056B163C623D}"/>
              </a:ext>
            </a:extLst>
          </p:cNvPr>
          <p:cNvSpPr>
            <a:spLocks noGrp="1"/>
          </p:cNvSpPr>
          <p:nvPr>
            <p:ph type="ctrTitle"/>
          </p:nvPr>
        </p:nvSpPr>
        <p:spPr>
          <a:xfrm>
            <a:off x="1524000" y="356992"/>
            <a:ext cx="9144000" cy="995819"/>
          </a:xfrm>
        </p:spPr>
        <p:txBody>
          <a:bodyPr>
            <a:normAutofit/>
          </a:bodyPr>
          <a:lstStyle/>
          <a:p>
            <a:r>
              <a:rPr lang="en-US" dirty="0"/>
              <a:t>Introduction</a:t>
            </a:r>
          </a:p>
        </p:txBody>
      </p:sp>
      <p:sp>
        <p:nvSpPr>
          <p:cNvPr id="3" name="Subtitle 2">
            <a:extLst>
              <a:ext uri="{FF2B5EF4-FFF2-40B4-BE49-F238E27FC236}">
                <a16:creationId xmlns:a16="http://schemas.microsoft.com/office/drawing/2014/main" id="{1A05BCD0-BEAC-DD66-6E61-4351E8B51D9D}"/>
              </a:ext>
            </a:extLst>
          </p:cNvPr>
          <p:cNvSpPr>
            <a:spLocks noGrp="1"/>
          </p:cNvSpPr>
          <p:nvPr>
            <p:ph type="subTitle" idx="1"/>
          </p:nvPr>
        </p:nvSpPr>
        <p:spPr>
          <a:xfrm>
            <a:off x="1524000" y="1352811"/>
            <a:ext cx="9144000" cy="5148197"/>
          </a:xfrm>
        </p:spPr>
        <p:txBody>
          <a:bodyPr/>
          <a:lstStyle/>
          <a:p>
            <a:r>
              <a:rPr lang="en-US" dirty="0"/>
              <a:t> </a:t>
            </a:r>
          </a:p>
        </p:txBody>
      </p:sp>
      <p:sp>
        <p:nvSpPr>
          <p:cNvPr id="5" name="TextBox 4">
            <a:extLst>
              <a:ext uri="{FF2B5EF4-FFF2-40B4-BE49-F238E27FC236}">
                <a16:creationId xmlns:a16="http://schemas.microsoft.com/office/drawing/2014/main" id="{8A9319C2-9172-DEC1-26FE-3A071505C868}"/>
              </a:ext>
            </a:extLst>
          </p:cNvPr>
          <p:cNvSpPr txBox="1"/>
          <p:nvPr/>
        </p:nvSpPr>
        <p:spPr>
          <a:xfrm>
            <a:off x="1114815" y="1348190"/>
            <a:ext cx="10283869" cy="4308872"/>
          </a:xfrm>
          <a:prstGeom prst="rect">
            <a:avLst/>
          </a:prstGeom>
          <a:noFill/>
        </p:spPr>
        <p:txBody>
          <a:bodyPr wrap="square">
            <a:spAutoFit/>
          </a:bodyPr>
          <a:lstStyle/>
          <a:p>
            <a:pPr marL="0" marR="0">
              <a:buNone/>
            </a:pPr>
            <a:r>
              <a:rPr lang="en-US" sz="3200" kern="100" dirty="0">
                <a:effectLst/>
                <a:latin typeface="Georgia" panose="02040502050405020303" pitchFamily="18" charset="0"/>
                <a:ea typeface="Aptos" panose="020B0004020202020204" pitchFamily="34" charset="0"/>
                <a:cs typeface="Times New Roman" panose="02020603050405020304" pitchFamily="18" charset="0"/>
              </a:rPr>
              <a:t>Matthew 6:33, </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Seek first the kingdom of God and His righteousness…, </a:t>
            </a:r>
            <a:r>
              <a:rPr lang="en-US" sz="3200" kern="100" dirty="0">
                <a:effectLst/>
                <a:latin typeface="Georgia" panose="02040502050405020303" pitchFamily="18" charset="0"/>
                <a:ea typeface="Aptos" panose="020B0004020202020204" pitchFamily="34" charset="0"/>
                <a:cs typeface="Times New Roman" panose="02020603050405020304" pitchFamily="18" charset="0"/>
              </a:rPr>
              <a:t>or </a:t>
            </a:r>
          </a:p>
          <a:p>
            <a:pPr marL="0" marR="0">
              <a:buNone/>
            </a:pPr>
            <a:endParaRPr lang="en-US" sz="3200" kern="100" dirty="0">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3200" kern="100" dirty="0">
                <a:effectLst/>
                <a:latin typeface="Georgia" panose="02040502050405020303" pitchFamily="18" charset="0"/>
                <a:ea typeface="Aptos" panose="020B0004020202020204" pitchFamily="34" charset="0"/>
                <a:cs typeface="Times New Roman" panose="02020603050405020304" pitchFamily="18" charset="0"/>
              </a:rPr>
              <a:t>Philippians 4:8, </a:t>
            </a:r>
            <a:r>
              <a:rPr lang="en-US" sz="3200" i="1" kern="100" dirty="0">
                <a:effectLst/>
                <a:latin typeface="Georgia" panose="02040502050405020303" pitchFamily="18" charset="0"/>
                <a:ea typeface="Aptos" panose="020B0004020202020204" pitchFamily="34" charset="0"/>
                <a:cs typeface="Times New Roman" panose="02020603050405020304" pitchFamily="18" charset="0"/>
              </a:rPr>
              <a:t>Finally, brothers, whatever is true, whatever is honorable, whatever is just, whatever is pure, whatever is lovely, whatever is commendable, if there is any excellence, if there is anything worthy of praise, think about these things.</a:t>
            </a:r>
            <a:r>
              <a:rPr lang="en-US" sz="3200" kern="100" dirty="0">
                <a:effectLst/>
                <a:latin typeface="Georgia" panose="02040502050405020303" pitchFamily="18" charset="0"/>
                <a:ea typeface="Aptos" panose="020B0004020202020204" pitchFamily="34" charset="0"/>
                <a:cs typeface="Times New Roman" panose="02020603050405020304" pitchFamily="18" charset="0"/>
              </a:rPr>
              <a:t> </a:t>
            </a:r>
          </a:p>
          <a:p>
            <a:pPr marL="0" marR="0">
              <a:buNone/>
            </a:pPr>
            <a:r>
              <a:rPr lang="en-US" sz="1800" kern="100" dirty="0">
                <a:effectLst/>
                <a:latin typeface="Georgia" panose="02040502050405020303" pitchFamily="18" charset="0"/>
                <a:ea typeface="Aptos" panose="020B0004020202020204" pitchFamily="34" charset="0"/>
                <a:cs typeface="Times New Roman" panose="02020603050405020304" pitchFamily="18" charset="0"/>
              </a:rPr>
              <a:t> </a:t>
            </a:r>
          </a:p>
        </p:txBody>
      </p:sp>
      <p:sp>
        <p:nvSpPr>
          <p:cNvPr id="6" name="Slide Number Placeholder 5">
            <a:extLst>
              <a:ext uri="{FF2B5EF4-FFF2-40B4-BE49-F238E27FC236}">
                <a16:creationId xmlns:a16="http://schemas.microsoft.com/office/drawing/2014/main" id="{EF4E281D-5095-12AB-4700-5C9E7C6A35D1}"/>
              </a:ext>
            </a:extLst>
          </p:cNvPr>
          <p:cNvSpPr>
            <a:spLocks noGrp="1"/>
          </p:cNvSpPr>
          <p:nvPr>
            <p:ph type="sldNum" sz="quarter" idx="12"/>
          </p:nvPr>
        </p:nvSpPr>
        <p:spPr/>
        <p:txBody>
          <a:bodyPr/>
          <a:lstStyle/>
          <a:p>
            <a:fld id="{8602DDE5-F7F4-4DF7-A856-0726CED31D4D}" type="slidenum">
              <a:rPr lang="en-US" smtClean="0"/>
              <a:t>2</a:t>
            </a:fld>
            <a:endParaRPr lang="en-US"/>
          </a:p>
        </p:txBody>
      </p:sp>
    </p:spTree>
    <p:extLst>
      <p:ext uri="{BB962C8B-B14F-4D97-AF65-F5344CB8AC3E}">
        <p14:creationId xmlns:p14="http://schemas.microsoft.com/office/powerpoint/2010/main" val="1877855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03C5F1-DC06-579F-B6B3-0EBC697353EA}"/>
              </a:ext>
            </a:extLst>
          </p:cNvPr>
          <p:cNvSpPr>
            <a:spLocks noGrp="1"/>
          </p:cNvSpPr>
          <p:nvPr>
            <p:ph type="title"/>
          </p:nvPr>
        </p:nvSpPr>
        <p:spPr>
          <a:xfrm>
            <a:off x="1285240" y="1050595"/>
            <a:ext cx="8074815" cy="1618489"/>
          </a:xfrm>
        </p:spPr>
        <p:txBody>
          <a:bodyPr anchor="ctr">
            <a:normAutofit/>
          </a:bodyPr>
          <a:lstStyle/>
          <a:p>
            <a:r>
              <a:rPr lang="en-US" sz="7200" b="1">
                <a:latin typeface="Georgia" panose="02040502050405020303" pitchFamily="18" charset="0"/>
              </a:rPr>
              <a:t>Outline</a:t>
            </a:r>
          </a:p>
        </p:txBody>
      </p:sp>
      <p:sp>
        <p:nvSpPr>
          <p:cNvPr id="3" name="Content Placeholder 2">
            <a:extLst>
              <a:ext uri="{FF2B5EF4-FFF2-40B4-BE49-F238E27FC236}">
                <a16:creationId xmlns:a16="http://schemas.microsoft.com/office/drawing/2014/main" id="{4BBDEBA3-58C7-00E4-F137-84E30A0F8A6F}"/>
              </a:ext>
            </a:extLst>
          </p:cNvPr>
          <p:cNvSpPr>
            <a:spLocks noGrp="1"/>
          </p:cNvSpPr>
          <p:nvPr>
            <p:ph idx="1"/>
          </p:nvPr>
        </p:nvSpPr>
        <p:spPr>
          <a:xfrm>
            <a:off x="1285240" y="2517733"/>
            <a:ext cx="8074815" cy="3620020"/>
          </a:xfrm>
        </p:spPr>
        <p:txBody>
          <a:bodyPr anchor="t">
            <a:normAutofit/>
          </a:bodyPr>
          <a:lstStyle/>
          <a:p>
            <a:pPr marL="0" marR="0">
              <a:buNone/>
            </a:pPr>
            <a:r>
              <a:rPr lang="en-US" sz="3200" kern="100" dirty="0">
                <a:effectLst/>
                <a:latin typeface="Georgia" panose="02040502050405020303" pitchFamily="18" charset="0"/>
                <a:ea typeface="Aptos" panose="020B0004020202020204" pitchFamily="34" charset="0"/>
                <a:cs typeface="Times New Roman" panose="02020603050405020304" pitchFamily="18" charset="0"/>
              </a:rPr>
              <a:t>Paul gives us three elements for being heavenly minded.</a:t>
            </a:r>
          </a:p>
          <a:p>
            <a:pPr marL="0" marR="0">
              <a:buNone/>
            </a:pPr>
            <a:endParaRPr lang="en-US" sz="32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3200" kern="100" dirty="0">
                <a:effectLst/>
                <a:latin typeface="Georgia" panose="02040502050405020303" pitchFamily="18" charset="0"/>
                <a:ea typeface="Aptos" panose="020B0004020202020204" pitchFamily="34" charset="0"/>
                <a:cs typeface="Times New Roman" panose="02020603050405020304" pitchFamily="18" charset="0"/>
              </a:rPr>
              <a:t>	I. Who you have Become Matters</a:t>
            </a:r>
          </a:p>
          <a:p>
            <a:pPr marL="0" marR="0">
              <a:buNone/>
            </a:pPr>
            <a:r>
              <a:rPr lang="en-US" sz="3200" kern="100" dirty="0">
                <a:effectLst/>
                <a:latin typeface="Georgia" panose="02040502050405020303" pitchFamily="18" charset="0"/>
                <a:ea typeface="Aptos" panose="020B0004020202020204" pitchFamily="34" charset="0"/>
                <a:cs typeface="Times New Roman" panose="02020603050405020304" pitchFamily="18" charset="0"/>
              </a:rPr>
              <a:t>	II. What you Think Matters</a:t>
            </a:r>
          </a:p>
          <a:p>
            <a:pPr marL="0" marR="0"/>
            <a:r>
              <a:rPr lang="en-US" sz="3200" kern="100" dirty="0">
                <a:effectLst/>
                <a:latin typeface="Georgia" panose="02040502050405020303" pitchFamily="18" charset="0"/>
                <a:ea typeface="Aptos" panose="020B0004020202020204" pitchFamily="34" charset="0"/>
                <a:cs typeface="Times New Roman" panose="02020603050405020304" pitchFamily="18" charset="0"/>
              </a:rPr>
              <a:t>	III. Where you are Going Matters</a:t>
            </a:r>
          </a:p>
          <a:p>
            <a:endParaRPr lang="en-US" sz="2400" dirty="0"/>
          </a:p>
        </p:txBody>
      </p:sp>
      <p:sp>
        <p:nvSpPr>
          <p:cNvPr id="4" name="Slide Number Placeholder 3">
            <a:extLst>
              <a:ext uri="{FF2B5EF4-FFF2-40B4-BE49-F238E27FC236}">
                <a16:creationId xmlns:a16="http://schemas.microsoft.com/office/drawing/2014/main" id="{34FBD83E-D84D-D5CA-6B8C-0AA246901A1D}"/>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3</a:t>
            </a:fld>
            <a:endParaRPr lang="en-US" sz="6600">
              <a:solidFill>
                <a:srgbClr val="FFFFFF"/>
              </a:solidFill>
            </a:endParaRPr>
          </a:p>
        </p:txBody>
      </p:sp>
    </p:spTree>
    <p:extLst>
      <p:ext uri="{BB962C8B-B14F-4D97-AF65-F5344CB8AC3E}">
        <p14:creationId xmlns:p14="http://schemas.microsoft.com/office/powerpoint/2010/main" val="1043394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5F76C-CACC-80CC-5F1E-39A503829E43}"/>
              </a:ext>
            </a:extLst>
          </p:cNvPr>
          <p:cNvSpPr>
            <a:spLocks noGrp="1"/>
          </p:cNvSpPr>
          <p:nvPr>
            <p:ph type="title"/>
          </p:nvPr>
        </p:nvSpPr>
        <p:spPr>
          <a:xfrm>
            <a:off x="1285240" y="1050595"/>
            <a:ext cx="8074815" cy="903465"/>
          </a:xfrm>
        </p:spPr>
        <p:txBody>
          <a:bodyPr anchor="ctr">
            <a:normAutofit/>
          </a:bodyPr>
          <a:lstStyle/>
          <a:p>
            <a:r>
              <a:rPr lang="en-US" sz="4000" dirty="0">
                <a:latin typeface="Georgia" panose="02040502050405020303" pitchFamily="18" charset="0"/>
              </a:rPr>
              <a:t>I. Who you have Become Matters</a:t>
            </a:r>
          </a:p>
        </p:txBody>
      </p:sp>
      <p:sp>
        <p:nvSpPr>
          <p:cNvPr id="3" name="Content Placeholder 2">
            <a:extLst>
              <a:ext uri="{FF2B5EF4-FFF2-40B4-BE49-F238E27FC236}">
                <a16:creationId xmlns:a16="http://schemas.microsoft.com/office/drawing/2014/main" id="{461CF220-AF3B-C0A3-D57E-3F6D23FCF7A6}"/>
              </a:ext>
            </a:extLst>
          </p:cNvPr>
          <p:cNvSpPr>
            <a:spLocks noGrp="1"/>
          </p:cNvSpPr>
          <p:nvPr>
            <p:ph idx="1"/>
          </p:nvPr>
        </p:nvSpPr>
        <p:spPr>
          <a:xfrm>
            <a:off x="1285240" y="2054269"/>
            <a:ext cx="8074815" cy="4176888"/>
          </a:xfrm>
        </p:spPr>
        <p:txBody>
          <a:bodyPr anchor="t">
            <a:normAutofit/>
          </a:bodyPr>
          <a:lstStyle/>
          <a:p>
            <a:pPr marL="742950" indent="-742950">
              <a:buAutoNum type="alphaUcPeriod"/>
            </a:pPr>
            <a:r>
              <a:rPr lang="en-US" sz="2400" b="1" dirty="0">
                <a:latin typeface="Georgia" panose="02040502050405020303" pitchFamily="18" charset="0"/>
              </a:rPr>
              <a:t>The Importance of the Resurrection</a:t>
            </a:r>
          </a:p>
          <a:p>
            <a:pPr marL="0" indent="0">
              <a:buNone/>
            </a:pPr>
            <a:endParaRPr lang="en-US" sz="2400" dirty="0">
              <a:latin typeface="Georgia" panose="02040502050405020303" pitchFamily="18" charset="0"/>
            </a:endParaRPr>
          </a:p>
          <a:p>
            <a:pPr marL="742950" indent="-742950">
              <a:buAutoNum type="alphaUcPeriod"/>
            </a:pPr>
            <a:r>
              <a:rPr lang="en-US" sz="2400" b="1" dirty="0">
                <a:latin typeface="Georgia" panose="02040502050405020303" pitchFamily="18" charset="0"/>
              </a:rPr>
              <a:t>The Importance of Faith</a:t>
            </a:r>
          </a:p>
          <a:p>
            <a:pPr marL="0" indent="0">
              <a:buNone/>
            </a:pPr>
            <a:r>
              <a:rPr lang="en-US" sz="2400" b="1" i="1" kern="100" dirty="0">
                <a:effectLst/>
                <a:latin typeface="Georgia" panose="02040502050405020303" pitchFamily="18" charset="0"/>
                <a:ea typeface="Aptos" panose="020B0004020202020204" pitchFamily="34" charset="0"/>
                <a:cs typeface="Times New Roman" panose="02020603050405020304" pitchFamily="18" charset="0"/>
              </a:rPr>
              <a:t>5 because </a:t>
            </a:r>
            <a:r>
              <a:rPr lang="en-US" sz="2400" b="1" i="1" kern="100" baseline="30000" dirty="0" err="1">
                <a:effectLst/>
                <a:latin typeface="Georgia" panose="02040502050405020303" pitchFamily="18" charset="0"/>
                <a:ea typeface="Aptos" panose="020B0004020202020204" pitchFamily="34" charset="0"/>
                <a:cs typeface="Times New Roman" panose="02020603050405020304" pitchFamily="18" charset="0"/>
              </a:rPr>
              <a:t>l</a:t>
            </a:r>
            <a:r>
              <a:rPr lang="en-US" sz="2400" b="1" i="1" kern="100" dirty="0" err="1">
                <a:effectLst/>
                <a:latin typeface="Georgia" panose="02040502050405020303" pitchFamily="18" charset="0"/>
                <a:ea typeface="Aptos" panose="020B0004020202020204" pitchFamily="34" charset="0"/>
                <a:cs typeface="Times New Roman" panose="02020603050405020304" pitchFamily="18" charset="0"/>
              </a:rPr>
              <a:t>our</a:t>
            </a:r>
            <a:r>
              <a:rPr lang="en-US" sz="2400" b="1" i="1" kern="100" dirty="0">
                <a:effectLst/>
                <a:latin typeface="Georgia" panose="02040502050405020303" pitchFamily="18" charset="0"/>
                <a:ea typeface="Aptos" panose="020B0004020202020204" pitchFamily="34" charset="0"/>
                <a:cs typeface="Times New Roman" panose="02020603050405020304" pitchFamily="18" charset="0"/>
              </a:rPr>
              <a:t> gospel came to you not only in word, but also in power and </a:t>
            </a:r>
            <a:r>
              <a:rPr lang="en-US" sz="2400" b="1" i="1" kern="100" baseline="30000" dirty="0">
                <a:effectLst/>
                <a:latin typeface="Georgia" panose="02040502050405020303" pitchFamily="18" charset="0"/>
                <a:ea typeface="Aptos" panose="020B0004020202020204" pitchFamily="34" charset="0"/>
                <a:cs typeface="Times New Roman" panose="02020603050405020304" pitchFamily="18" charset="0"/>
              </a:rPr>
              <a:t>m</a:t>
            </a:r>
            <a:r>
              <a:rPr lang="en-US" sz="2400" b="1" i="1" kern="100" dirty="0">
                <a:effectLst/>
                <a:latin typeface="Georgia" panose="02040502050405020303" pitchFamily="18" charset="0"/>
                <a:ea typeface="Aptos" panose="020B0004020202020204" pitchFamily="34" charset="0"/>
                <a:cs typeface="Times New Roman" panose="02020603050405020304" pitchFamily="18" charset="0"/>
              </a:rPr>
              <a:t>in the Holy Spirit and with full </a:t>
            </a:r>
            <a:r>
              <a:rPr lang="en-US" sz="2400" b="1" i="1" kern="100" baseline="30000" dirty="0" err="1">
                <a:effectLst/>
                <a:latin typeface="Georgia" panose="02040502050405020303" pitchFamily="18" charset="0"/>
                <a:ea typeface="Aptos" panose="020B0004020202020204" pitchFamily="34" charset="0"/>
                <a:cs typeface="Times New Roman" panose="02020603050405020304" pitchFamily="18" charset="0"/>
              </a:rPr>
              <a:t>n</a:t>
            </a:r>
            <a:r>
              <a:rPr lang="en-US" sz="2400" b="1" i="1" kern="100" dirty="0" err="1">
                <a:effectLst/>
                <a:latin typeface="Georgia" panose="02040502050405020303" pitchFamily="18" charset="0"/>
                <a:ea typeface="Aptos" panose="020B0004020202020204" pitchFamily="34" charset="0"/>
                <a:cs typeface="Times New Roman" panose="02020603050405020304" pitchFamily="18" charset="0"/>
              </a:rPr>
              <a:t>conviction</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…for </a:t>
            </a:r>
            <a:r>
              <a:rPr lang="en-US" sz="2400" i="1" kern="100" baseline="30000" dirty="0" err="1">
                <a:effectLst/>
                <a:latin typeface="Georgia" panose="02040502050405020303" pitchFamily="18" charset="0"/>
                <a:ea typeface="Aptos" panose="020B0004020202020204" pitchFamily="34" charset="0"/>
                <a:cs typeface="Times New Roman" panose="02020603050405020304" pitchFamily="18" charset="0"/>
              </a:rPr>
              <a:t>r</a:t>
            </a:r>
            <a:r>
              <a:rPr lang="en-US" sz="2400" i="1" kern="100" dirty="0" err="1">
                <a:effectLst/>
                <a:latin typeface="Georgia" panose="02040502050405020303" pitchFamily="18" charset="0"/>
                <a:ea typeface="Aptos" panose="020B0004020202020204" pitchFamily="34" charset="0"/>
                <a:cs typeface="Times New Roman" panose="02020603050405020304" pitchFamily="18" charset="0"/>
              </a:rPr>
              <a:t>you</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received the word in much affliction, </a:t>
            </a:r>
            <a:r>
              <a:rPr lang="en-US" sz="2400" b="1" i="1" kern="100" baseline="30000" dirty="0" err="1">
                <a:effectLst/>
                <a:latin typeface="Georgia" panose="02040502050405020303" pitchFamily="18" charset="0"/>
                <a:ea typeface="Aptos" panose="020B0004020202020204" pitchFamily="34" charset="0"/>
                <a:cs typeface="Times New Roman" panose="02020603050405020304" pitchFamily="18" charset="0"/>
              </a:rPr>
              <a:t>s</a:t>
            </a:r>
            <a:r>
              <a:rPr lang="en-US" sz="2400" b="1" i="1" kern="100" dirty="0" err="1">
                <a:effectLst/>
                <a:latin typeface="Georgia" panose="02040502050405020303" pitchFamily="18" charset="0"/>
                <a:ea typeface="Aptos" panose="020B0004020202020204" pitchFamily="34" charset="0"/>
                <a:cs typeface="Times New Roman" panose="02020603050405020304" pitchFamily="18" charset="0"/>
              </a:rPr>
              <a:t>with</a:t>
            </a:r>
            <a:r>
              <a:rPr lang="en-US" sz="2400" b="1" i="1" kern="100" dirty="0">
                <a:effectLst/>
                <a:latin typeface="Georgia" panose="02040502050405020303" pitchFamily="18" charset="0"/>
                <a:ea typeface="Aptos" panose="020B0004020202020204" pitchFamily="34" charset="0"/>
                <a:cs typeface="Times New Roman" panose="02020603050405020304" pitchFamily="18" charset="0"/>
              </a:rPr>
              <a:t> the </a:t>
            </a:r>
            <a:r>
              <a:rPr lang="en-US" sz="2400" b="1" i="1" kern="100" baseline="30000" dirty="0" err="1">
                <a:effectLst/>
                <a:latin typeface="Georgia" panose="02040502050405020303" pitchFamily="18" charset="0"/>
                <a:ea typeface="Aptos" panose="020B0004020202020204" pitchFamily="34" charset="0"/>
                <a:cs typeface="Times New Roman" panose="02020603050405020304" pitchFamily="18" charset="0"/>
              </a:rPr>
              <a:t>t</a:t>
            </a:r>
            <a:r>
              <a:rPr lang="en-US" sz="2400" b="1" i="1" kern="100" dirty="0" err="1">
                <a:effectLst/>
                <a:latin typeface="Georgia" panose="02040502050405020303" pitchFamily="18" charset="0"/>
                <a:ea typeface="Aptos" panose="020B0004020202020204" pitchFamily="34" charset="0"/>
                <a:cs typeface="Times New Roman" panose="02020603050405020304" pitchFamily="18" charset="0"/>
              </a:rPr>
              <a:t>joy</a:t>
            </a:r>
            <a:r>
              <a:rPr lang="en-US" sz="2400" b="1" i="1" kern="100" dirty="0">
                <a:effectLst/>
                <a:latin typeface="Georgia" panose="02040502050405020303" pitchFamily="18" charset="0"/>
                <a:ea typeface="Aptos" panose="020B0004020202020204" pitchFamily="34" charset="0"/>
                <a:cs typeface="Times New Roman" panose="02020603050405020304" pitchFamily="18" charset="0"/>
              </a:rPr>
              <a:t> of the Holy Spirit</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…but your faith in God has gone forth </a:t>
            </a:r>
            <a:r>
              <a:rPr lang="en-US" sz="2400" i="1" kern="100" baseline="30000" dirty="0" err="1">
                <a:effectLst/>
                <a:latin typeface="Georgia" panose="02040502050405020303" pitchFamily="18" charset="0"/>
                <a:ea typeface="Aptos" panose="020B0004020202020204" pitchFamily="34" charset="0"/>
                <a:cs typeface="Times New Roman" panose="02020603050405020304" pitchFamily="18" charset="0"/>
              </a:rPr>
              <a:t>v</a:t>
            </a:r>
            <a:r>
              <a:rPr lang="en-US" sz="2400" i="1" kern="100" dirty="0" err="1">
                <a:effectLst/>
                <a:latin typeface="Georgia" panose="02040502050405020303" pitchFamily="18" charset="0"/>
                <a:ea typeface="Aptos" panose="020B0004020202020204" pitchFamily="34" charset="0"/>
                <a:cs typeface="Times New Roman" panose="02020603050405020304" pitchFamily="18" charset="0"/>
              </a:rPr>
              <a:t>everywhere</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 so that we need not say anything </a:t>
            </a:r>
            <a:r>
              <a:rPr lang="en-US" sz="2400" kern="100" dirty="0">
                <a:effectLst/>
                <a:latin typeface="Georgia" panose="02040502050405020303" pitchFamily="18" charset="0"/>
                <a:ea typeface="Aptos" panose="020B0004020202020204" pitchFamily="34" charset="0"/>
                <a:cs typeface="Times New Roman" panose="02020603050405020304" pitchFamily="18" charset="0"/>
              </a:rPr>
              <a:t>(1 Thess 1:5-8).</a:t>
            </a:r>
          </a:p>
          <a:p>
            <a:pPr marL="0" indent="0">
              <a:buNone/>
            </a:pPr>
            <a:endParaRPr lang="en-US" sz="20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848B700F-6B9E-2C54-66D1-C6B054499D5E}"/>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4</a:t>
            </a:fld>
            <a:endParaRPr lang="en-US" sz="6600">
              <a:solidFill>
                <a:srgbClr val="FFFFFF"/>
              </a:solidFill>
            </a:endParaRPr>
          </a:p>
        </p:txBody>
      </p:sp>
    </p:spTree>
    <p:extLst>
      <p:ext uri="{BB962C8B-B14F-4D97-AF65-F5344CB8AC3E}">
        <p14:creationId xmlns:p14="http://schemas.microsoft.com/office/powerpoint/2010/main" val="417335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1EFA3C-5B4B-5415-FCAF-CAA8992B73F8}"/>
              </a:ext>
            </a:extLst>
          </p:cNvPr>
          <p:cNvSpPr>
            <a:spLocks noGrp="1"/>
          </p:cNvSpPr>
          <p:nvPr>
            <p:ph type="title"/>
          </p:nvPr>
        </p:nvSpPr>
        <p:spPr>
          <a:xfrm>
            <a:off x="1075767" y="1188637"/>
            <a:ext cx="2988234" cy="4480726"/>
          </a:xfrm>
        </p:spPr>
        <p:txBody>
          <a:bodyPr>
            <a:normAutofit/>
          </a:bodyPr>
          <a:lstStyle/>
          <a:p>
            <a:pPr algn="r"/>
            <a:br>
              <a:rPr lang="en-US" sz="4100">
                <a:latin typeface="Georgia" panose="02040502050405020303" pitchFamily="18" charset="0"/>
              </a:rPr>
            </a:br>
            <a:r>
              <a:rPr lang="en-US" sz="4100">
                <a:latin typeface="Georgia" panose="02040502050405020303" pitchFamily="18" charset="0"/>
              </a:rPr>
              <a:t>C. The Importance of our Union with Christ</a:t>
            </a:r>
            <a:br>
              <a:rPr lang="en-US" sz="4100">
                <a:latin typeface="Georgia" panose="02040502050405020303" pitchFamily="18" charset="0"/>
              </a:rPr>
            </a:br>
            <a:endParaRPr lang="en-US" sz="4100"/>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A8AF07-C351-43A8-3DE1-9B07FF397DC9}"/>
              </a:ext>
            </a:extLst>
          </p:cNvPr>
          <p:cNvSpPr>
            <a:spLocks noGrp="1"/>
          </p:cNvSpPr>
          <p:nvPr>
            <p:ph idx="1"/>
          </p:nvPr>
        </p:nvSpPr>
        <p:spPr>
          <a:xfrm>
            <a:off x="5255259" y="623275"/>
            <a:ext cx="5441965" cy="5151223"/>
          </a:xfrm>
        </p:spPr>
        <p:txBody>
          <a:bodyPr anchor="ctr">
            <a:normAutofit fontScale="77500" lnSpcReduction="20000"/>
          </a:bodyPr>
          <a:lstStyle/>
          <a:p>
            <a:pPr marL="0" marR="0">
              <a:buNone/>
            </a:pPr>
            <a:endParaRPr lang="en-US" sz="1500" b="1" i="1"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endParaRPr lang="en-US" sz="4100" i="1"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Do you not know that all of us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o</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who</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have been baptized </a:t>
            </a:r>
            <a:r>
              <a:rPr lang="en-US" sz="3000" i="1" kern="100" baseline="30000" dirty="0">
                <a:effectLst/>
                <a:latin typeface="Georgia" panose="02040502050405020303" pitchFamily="18" charset="0"/>
                <a:ea typeface="Aptos" panose="020B0004020202020204" pitchFamily="34" charset="0"/>
                <a:cs typeface="Times New Roman" panose="02020603050405020304" pitchFamily="18" charset="0"/>
              </a:rPr>
              <a:t>p</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into Christ Jesus were baptized into his death? </a:t>
            </a:r>
            <a:r>
              <a:rPr lang="en-US" sz="3000" b="1" i="1" kern="100" dirty="0">
                <a:effectLst/>
                <a:latin typeface="Georgia" panose="02040502050405020303" pitchFamily="18" charset="0"/>
                <a:ea typeface="Aptos" panose="020B0004020202020204" pitchFamily="34" charset="0"/>
                <a:cs typeface="Times New Roman" panose="02020603050405020304" pitchFamily="18" charset="0"/>
              </a:rPr>
              <a:t>4</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We were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q</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buried</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therefore with him by baptism into death, in order that, just as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r</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Christ</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was raised from the dead by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s</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glory of the Father, we too might walk in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t</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newness</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of life.</a:t>
            </a:r>
            <a:r>
              <a:rPr lang="en-US" sz="3000" b="1" kern="0" dirty="0">
                <a:effectLst/>
                <a:latin typeface="Georgia" panose="02040502050405020303" pitchFamily="18" charset="0"/>
                <a:ea typeface="Aptos" panose="020B0004020202020204" pitchFamily="34" charset="0"/>
                <a:cs typeface="Times New Roman" panose="02020603050405020304" pitchFamily="18" charset="0"/>
              </a:rPr>
              <a:t> </a:t>
            </a:r>
            <a:r>
              <a:rPr lang="en-US" sz="3000" b="1" i="1" kern="100" dirty="0">
                <a:effectLst/>
                <a:latin typeface="Georgia" panose="02040502050405020303" pitchFamily="18" charset="0"/>
                <a:ea typeface="Aptos" panose="020B0004020202020204" pitchFamily="34" charset="0"/>
                <a:cs typeface="Times New Roman" panose="02020603050405020304" pitchFamily="18" charset="0"/>
              </a:rPr>
              <a:t>5</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For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u</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if</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we have been united w</a:t>
            </a:r>
            <a:r>
              <a:rPr lang="en-US" sz="3000" b="1" i="1" kern="100" dirty="0">
                <a:effectLst/>
                <a:latin typeface="Georgia" panose="02040502050405020303" pitchFamily="18" charset="0"/>
                <a:ea typeface="Aptos" panose="020B0004020202020204" pitchFamily="34" charset="0"/>
                <a:cs typeface="Times New Roman" panose="02020603050405020304" pitchFamily="18" charset="0"/>
              </a:rPr>
              <a:t>3</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ith him in </a:t>
            </a:r>
            <a:r>
              <a:rPr lang="en-US" sz="3000" i="1" kern="100" baseline="30000" dirty="0" err="1">
                <a:effectLst/>
                <a:latin typeface="Georgia" panose="02040502050405020303" pitchFamily="18" charset="0"/>
                <a:ea typeface="Aptos" panose="020B0004020202020204" pitchFamily="34" charset="0"/>
                <a:cs typeface="Times New Roman" panose="02020603050405020304" pitchFamily="18" charset="0"/>
              </a:rPr>
              <a:t>v</a:t>
            </a:r>
            <a:r>
              <a:rPr lang="en-US" sz="3000" i="1" kern="100" dirty="0" err="1">
                <a:effectLst/>
                <a:latin typeface="Georgia" panose="02040502050405020303" pitchFamily="18" charset="0"/>
                <a:ea typeface="Aptos" panose="020B0004020202020204" pitchFamily="34" charset="0"/>
                <a:cs typeface="Times New Roman" panose="02020603050405020304" pitchFamily="18" charset="0"/>
              </a:rPr>
              <a:t>a</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 death like his, we shall certainly be united with him in a resurrection like his </a:t>
            </a:r>
            <a:r>
              <a:rPr lang="en-US" sz="3000" kern="100" dirty="0">
                <a:effectLst/>
                <a:latin typeface="Georgia" panose="02040502050405020303" pitchFamily="18" charset="0"/>
                <a:ea typeface="Aptos" panose="020B0004020202020204" pitchFamily="34" charset="0"/>
                <a:cs typeface="Times New Roman" panose="02020603050405020304" pitchFamily="18" charset="0"/>
              </a:rPr>
              <a:t>(Romans 6:3-5)</a:t>
            </a:r>
            <a:r>
              <a:rPr lang="en-US" sz="3000" i="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sz="30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1500" kern="100" dirty="0">
                <a:effectLst/>
                <a:latin typeface="Georgia" panose="02040502050405020303" pitchFamily="18" charset="0"/>
                <a:ea typeface="Aptos" panose="020B0004020202020204" pitchFamily="34" charset="0"/>
                <a:cs typeface="Times New Roman" panose="02020603050405020304" pitchFamily="18" charset="0"/>
              </a:rPr>
              <a:t> </a:t>
            </a:r>
          </a:p>
          <a:p>
            <a:pPr marL="0" marR="0">
              <a:buNone/>
            </a:pPr>
            <a:endParaRPr lang="en-US" sz="1500" kern="100" dirty="0">
              <a:effectLst/>
              <a:latin typeface="Georgia" panose="02040502050405020303" pitchFamily="18" charset="0"/>
              <a:ea typeface="Aptos" panose="020B0004020202020204" pitchFamily="34" charset="0"/>
              <a:cs typeface="Times New Roman" panose="02020603050405020304" pitchFamily="18" charset="0"/>
            </a:endParaRPr>
          </a:p>
          <a:p>
            <a:pPr marL="0" marR="0">
              <a:buNone/>
            </a:pPr>
            <a:r>
              <a:rPr lang="en-US" sz="1500" kern="100" dirty="0">
                <a:effectLst/>
                <a:latin typeface="Georgia" panose="02040502050405020303" pitchFamily="18" charset="0"/>
                <a:ea typeface="Aptos" panose="020B0004020202020204" pitchFamily="34" charset="0"/>
                <a:cs typeface="Times New Roman" panose="02020603050405020304" pitchFamily="18" charset="0"/>
              </a:rPr>
              <a:t> </a:t>
            </a:r>
          </a:p>
          <a:p>
            <a:pPr marL="0" indent="0">
              <a:buNone/>
            </a:pPr>
            <a:endParaRPr lang="en-US" sz="1500" dirty="0"/>
          </a:p>
        </p:txBody>
      </p:sp>
      <p:sp>
        <p:nvSpPr>
          <p:cNvPr id="4" name="Slide Number Placeholder 3">
            <a:extLst>
              <a:ext uri="{FF2B5EF4-FFF2-40B4-BE49-F238E27FC236}">
                <a16:creationId xmlns:a16="http://schemas.microsoft.com/office/drawing/2014/main" id="{03CF9B75-D1B2-E7D8-A3B5-59BA584CFCFD}"/>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5</a:t>
            </a:fld>
            <a:endParaRPr lang="en-US" sz="6600">
              <a:solidFill>
                <a:srgbClr val="FFFFFF"/>
              </a:solidFill>
            </a:endParaRPr>
          </a:p>
        </p:txBody>
      </p:sp>
    </p:spTree>
    <p:extLst>
      <p:ext uri="{BB962C8B-B14F-4D97-AF65-F5344CB8AC3E}">
        <p14:creationId xmlns:p14="http://schemas.microsoft.com/office/powerpoint/2010/main" val="1614231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290A65-70FD-9468-5163-D72B42D0CBE1}"/>
              </a:ext>
            </a:extLst>
          </p:cNvPr>
          <p:cNvSpPr>
            <a:spLocks noGrp="1"/>
          </p:cNvSpPr>
          <p:nvPr>
            <p:ph type="title"/>
          </p:nvPr>
        </p:nvSpPr>
        <p:spPr>
          <a:xfrm>
            <a:off x="1285240" y="1050596"/>
            <a:ext cx="8074815" cy="139378"/>
          </a:xfrm>
        </p:spPr>
        <p:txBody>
          <a:bodyPr anchor="ctr">
            <a:normAutofit fontScale="90000"/>
          </a:bodyPr>
          <a:lstStyle/>
          <a:p>
            <a:endParaRPr lang="en-US" sz="7200" dirty="0"/>
          </a:p>
        </p:txBody>
      </p:sp>
      <p:sp>
        <p:nvSpPr>
          <p:cNvPr id="3" name="Content Placeholder 2">
            <a:extLst>
              <a:ext uri="{FF2B5EF4-FFF2-40B4-BE49-F238E27FC236}">
                <a16:creationId xmlns:a16="http://schemas.microsoft.com/office/drawing/2014/main" id="{348623E3-9410-7774-B155-6E9EC44A4A7C}"/>
              </a:ext>
            </a:extLst>
          </p:cNvPr>
          <p:cNvSpPr>
            <a:spLocks noGrp="1"/>
          </p:cNvSpPr>
          <p:nvPr>
            <p:ph idx="1"/>
          </p:nvPr>
        </p:nvSpPr>
        <p:spPr>
          <a:xfrm>
            <a:off x="1285240" y="1402915"/>
            <a:ext cx="8074815" cy="4366949"/>
          </a:xfrm>
        </p:spPr>
        <p:txBody>
          <a:bodyPr anchor="t">
            <a:normAutofit/>
          </a:bodyPr>
          <a:lstStyle/>
          <a:p>
            <a:pPr marL="0" indent="0">
              <a:buNone/>
            </a:pPr>
            <a:r>
              <a:rPr lang="en-US" b="1" i="1" kern="100" dirty="0">
                <a:effectLst/>
                <a:latin typeface="Georgia" panose="02040502050405020303" pitchFamily="18" charset="0"/>
                <a:ea typeface="Aptos" panose="020B0004020202020204" pitchFamily="34" charset="0"/>
                <a:cs typeface="Times New Roman" panose="02020603050405020304" pitchFamily="18" charset="0"/>
              </a:rPr>
              <a:t>12</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x</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having</a:t>
            </a:r>
            <a:r>
              <a:rPr lang="en-US" i="1" kern="100" dirty="0">
                <a:effectLst/>
                <a:latin typeface="Georgia" panose="02040502050405020303" pitchFamily="18" charset="0"/>
                <a:ea typeface="Aptos" panose="020B0004020202020204" pitchFamily="34" charset="0"/>
                <a:cs typeface="Times New Roman" panose="02020603050405020304" pitchFamily="18" charset="0"/>
              </a:rPr>
              <a:t> been buried with him in baptism, in which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y</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you</a:t>
            </a:r>
            <a:r>
              <a:rPr lang="en-US" i="1" kern="100" dirty="0">
                <a:effectLst/>
                <a:latin typeface="Georgia" panose="02040502050405020303" pitchFamily="18" charset="0"/>
                <a:ea typeface="Aptos" panose="020B0004020202020204" pitchFamily="34" charset="0"/>
                <a:cs typeface="Times New Roman" panose="02020603050405020304" pitchFamily="18" charset="0"/>
              </a:rPr>
              <a:t> were also raised with him through faith in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z</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powerful working of God,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z</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who</a:t>
            </a:r>
            <a:r>
              <a:rPr lang="en-US" i="1" kern="100" dirty="0">
                <a:effectLst/>
                <a:latin typeface="Georgia" panose="02040502050405020303" pitchFamily="18" charset="0"/>
                <a:ea typeface="Aptos" panose="020B0004020202020204" pitchFamily="34" charset="0"/>
                <a:cs typeface="Times New Roman" panose="02020603050405020304" pitchFamily="18" charset="0"/>
              </a:rPr>
              <a:t> raised him from the dead.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13</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a</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And</a:t>
            </a:r>
            <a:r>
              <a:rPr lang="en-US" i="1" kern="100" dirty="0">
                <a:effectLst/>
                <a:latin typeface="Georgia" panose="02040502050405020303" pitchFamily="18" charset="0"/>
                <a:ea typeface="Aptos" panose="020B0004020202020204" pitchFamily="34" charset="0"/>
                <a:cs typeface="Times New Roman" panose="02020603050405020304" pitchFamily="18" charset="0"/>
              </a:rPr>
              <a:t> you, who were dead in your trespasses and the uncircumcision of your flesh, God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b</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made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alive together with him, having forgiven us all our trespasses, </a:t>
            </a:r>
            <a:r>
              <a:rPr lang="en-US" b="1" i="1" kern="100" dirty="0">
                <a:effectLst/>
                <a:latin typeface="Georgia" panose="02040502050405020303" pitchFamily="18" charset="0"/>
                <a:ea typeface="Aptos" panose="020B0004020202020204" pitchFamily="34" charset="0"/>
                <a:cs typeface="Times New Roman" panose="02020603050405020304" pitchFamily="18" charset="0"/>
              </a:rPr>
              <a:t>14</a:t>
            </a:r>
            <a:r>
              <a:rPr lang="en-US" i="1" kern="100" dirty="0">
                <a:effectLst/>
                <a:latin typeface="Georgia" panose="02040502050405020303" pitchFamily="18" charset="0"/>
                <a:ea typeface="Aptos" panose="020B0004020202020204" pitchFamily="34" charset="0"/>
                <a:cs typeface="Times New Roman" panose="02020603050405020304" pitchFamily="18" charset="0"/>
              </a:rPr>
              <a:t> by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c</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canceling</a:t>
            </a:r>
            <a:r>
              <a:rPr lang="en-US" i="1" kern="100" dirty="0">
                <a:effectLst/>
                <a:latin typeface="Georgia" panose="02040502050405020303" pitchFamily="18" charset="0"/>
                <a:ea typeface="Aptos" panose="020B0004020202020204" pitchFamily="34" charset="0"/>
                <a:cs typeface="Times New Roman" panose="02020603050405020304" pitchFamily="18" charset="0"/>
              </a:rPr>
              <a:t> </a:t>
            </a:r>
            <a:r>
              <a:rPr lang="en-US" i="1" kern="100" baseline="30000" dirty="0" err="1">
                <a:effectLst/>
                <a:latin typeface="Georgia" panose="02040502050405020303" pitchFamily="18" charset="0"/>
                <a:ea typeface="Aptos" panose="020B0004020202020204" pitchFamily="34" charset="0"/>
                <a:cs typeface="Times New Roman" panose="02020603050405020304" pitchFamily="18" charset="0"/>
              </a:rPr>
              <a:t>d</a:t>
            </a:r>
            <a:r>
              <a:rPr lang="en-US" i="1" kern="100" dirty="0" err="1">
                <a:effectLst/>
                <a:latin typeface="Georgia" panose="02040502050405020303" pitchFamily="18" charset="0"/>
                <a:ea typeface="Aptos" panose="020B0004020202020204" pitchFamily="34" charset="0"/>
                <a:cs typeface="Times New Roman" panose="02020603050405020304" pitchFamily="18" charset="0"/>
              </a:rPr>
              <a:t>the</a:t>
            </a:r>
            <a:r>
              <a:rPr lang="en-US" i="1" kern="100" dirty="0">
                <a:effectLst/>
                <a:latin typeface="Georgia" panose="02040502050405020303" pitchFamily="18" charset="0"/>
                <a:ea typeface="Aptos" panose="020B0004020202020204" pitchFamily="34" charset="0"/>
                <a:cs typeface="Times New Roman" panose="02020603050405020304" pitchFamily="18" charset="0"/>
              </a:rPr>
              <a:t> record of debt that stood against us with its legal demands. This he set aside, nailing it to the cross</a:t>
            </a:r>
            <a:r>
              <a:rPr lang="en-US" kern="100" dirty="0">
                <a:effectLst/>
                <a:latin typeface="Georgia" panose="02040502050405020303" pitchFamily="18" charset="0"/>
                <a:ea typeface="Aptos" panose="020B0004020202020204" pitchFamily="34" charset="0"/>
                <a:cs typeface="Times New Roman" panose="02020603050405020304" pitchFamily="18" charset="0"/>
              </a:rPr>
              <a:t> (Colossians 2:12-14)</a:t>
            </a:r>
            <a:r>
              <a:rPr lang="en-US" i="1" kern="100" dirty="0">
                <a:effectLst/>
                <a:latin typeface="Georgia" panose="02040502050405020303" pitchFamily="18" charset="0"/>
                <a:ea typeface="Aptos" panose="020B0004020202020204" pitchFamily="34" charset="0"/>
                <a:cs typeface="Times New Roman" panose="02020603050405020304" pitchFamily="18" charset="0"/>
              </a:rPr>
              <a:t>.</a:t>
            </a:r>
            <a:endParaRPr lang="en-US"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sz="2200" dirty="0"/>
          </a:p>
        </p:txBody>
      </p:sp>
      <p:sp>
        <p:nvSpPr>
          <p:cNvPr id="4" name="Slide Number Placeholder 3">
            <a:extLst>
              <a:ext uri="{FF2B5EF4-FFF2-40B4-BE49-F238E27FC236}">
                <a16:creationId xmlns:a16="http://schemas.microsoft.com/office/drawing/2014/main" id="{801BF593-3C0E-817F-6147-6CD8C87AF677}"/>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6</a:t>
            </a:fld>
            <a:endParaRPr lang="en-US" sz="6600">
              <a:solidFill>
                <a:srgbClr val="FFFFFF"/>
              </a:solidFill>
            </a:endParaRPr>
          </a:p>
        </p:txBody>
      </p:sp>
    </p:spTree>
    <p:extLst>
      <p:ext uri="{BB962C8B-B14F-4D97-AF65-F5344CB8AC3E}">
        <p14:creationId xmlns:p14="http://schemas.microsoft.com/office/powerpoint/2010/main" val="2664771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939F-7225-228A-185B-24DAC80CDF35}"/>
              </a:ext>
            </a:extLst>
          </p:cNvPr>
          <p:cNvSpPr>
            <a:spLocks noGrp="1"/>
          </p:cNvSpPr>
          <p:nvPr>
            <p:ph type="title"/>
          </p:nvPr>
        </p:nvSpPr>
        <p:spPr/>
        <p:txBody>
          <a:bodyPr/>
          <a:lstStyle/>
          <a:p>
            <a:r>
              <a:rPr lang="en-US" dirty="0">
                <a:latin typeface="Georgia" panose="02040502050405020303" pitchFamily="18" charset="0"/>
              </a:rPr>
              <a:t>II. What you Think Matters</a:t>
            </a:r>
          </a:p>
        </p:txBody>
      </p:sp>
      <p:sp>
        <p:nvSpPr>
          <p:cNvPr id="3" name="Content Placeholder 2">
            <a:extLst>
              <a:ext uri="{FF2B5EF4-FFF2-40B4-BE49-F238E27FC236}">
                <a16:creationId xmlns:a16="http://schemas.microsoft.com/office/drawing/2014/main" id="{9256DC88-8651-52BD-014C-1B2CEC2451C7}"/>
              </a:ext>
            </a:extLst>
          </p:cNvPr>
          <p:cNvSpPr>
            <a:spLocks noGrp="1"/>
          </p:cNvSpPr>
          <p:nvPr>
            <p:ph idx="1"/>
          </p:nvPr>
        </p:nvSpPr>
        <p:spPr/>
        <p:txBody>
          <a:bodyPr/>
          <a:lstStyle/>
          <a:p>
            <a:pPr marL="514350" indent="-514350">
              <a:buAutoNum type="alphaUcPeriod"/>
            </a:pPr>
            <a:endParaRPr lang="en-US" b="1" dirty="0">
              <a:latin typeface="Georgia" panose="02040502050405020303" pitchFamily="18" charset="0"/>
            </a:endParaRPr>
          </a:p>
          <a:p>
            <a:pPr marL="514350" indent="-514350">
              <a:buAutoNum type="alphaUcPeriod"/>
            </a:pPr>
            <a:r>
              <a:rPr lang="en-US" sz="3600" b="1" dirty="0">
                <a:latin typeface="Georgia" panose="02040502050405020303" pitchFamily="18" charset="0"/>
              </a:rPr>
              <a:t>The Implication of “If”</a:t>
            </a:r>
          </a:p>
          <a:p>
            <a:pPr marL="0" indent="0">
              <a:buNone/>
            </a:pPr>
            <a:endParaRPr lang="en-US" sz="3600" b="1" dirty="0">
              <a:latin typeface="Georgia" panose="02040502050405020303" pitchFamily="18" charset="0"/>
            </a:endParaRPr>
          </a:p>
          <a:p>
            <a:pPr marL="0" indent="0">
              <a:buNone/>
            </a:pPr>
            <a:r>
              <a:rPr lang="en-US" sz="3600" i="1" dirty="0">
                <a:latin typeface="Georgia" panose="02040502050405020303" pitchFamily="18" charset="0"/>
              </a:rPr>
              <a:t>If you have been raised with Christ </a:t>
            </a:r>
            <a:r>
              <a:rPr lang="en-US" sz="3600" dirty="0">
                <a:latin typeface="Georgia" panose="02040502050405020303" pitchFamily="18" charset="0"/>
              </a:rPr>
              <a:t>(v. 1)</a:t>
            </a:r>
          </a:p>
          <a:p>
            <a:pPr marL="0" indent="0">
              <a:buNone/>
            </a:pPr>
            <a:endParaRPr lang="en-US" sz="3600" dirty="0">
              <a:latin typeface="Georgia" panose="02040502050405020303" pitchFamily="18" charset="0"/>
            </a:endParaRPr>
          </a:p>
          <a:p>
            <a:pPr marL="0" indent="0">
              <a:buNone/>
            </a:pPr>
            <a:r>
              <a:rPr lang="en-US" sz="3600" i="1" dirty="0">
                <a:latin typeface="Georgia" panose="02040502050405020303" pitchFamily="18" charset="0"/>
              </a:rPr>
              <a:t>Put to death therefore what is earthly in you </a:t>
            </a:r>
            <a:r>
              <a:rPr lang="en-US" sz="3600" dirty="0">
                <a:latin typeface="Georgia" panose="02040502050405020303" pitchFamily="18" charset="0"/>
              </a:rPr>
              <a:t> (v. 5)</a:t>
            </a:r>
            <a:endParaRPr lang="en-US" sz="3600" i="1" dirty="0">
              <a:latin typeface="Georgia" panose="02040502050405020303" pitchFamily="18" charset="0"/>
            </a:endParaRPr>
          </a:p>
          <a:p>
            <a:pPr marL="0" indent="0">
              <a:buNone/>
            </a:pPr>
            <a:endParaRPr lang="en-US" i="1"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BB4FA0B2-E56C-2492-F547-C2C59A143DF1}"/>
              </a:ext>
            </a:extLst>
          </p:cNvPr>
          <p:cNvSpPr>
            <a:spLocks noGrp="1"/>
          </p:cNvSpPr>
          <p:nvPr>
            <p:ph type="sldNum" sz="quarter" idx="12"/>
          </p:nvPr>
        </p:nvSpPr>
        <p:spPr/>
        <p:txBody>
          <a:bodyPr/>
          <a:lstStyle/>
          <a:p>
            <a:fld id="{8602DDE5-F7F4-4DF7-A856-0726CED31D4D}" type="slidenum">
              <a:rPr lang="en-US" smtClean="0"/>
              <a:t>7</a:t>
            </a:fld>
            <a:endParaRPr lang="en-US"/>
          </a:p>
        </p:txBody>
      </p:sp>
    </p:spTree>
    <p:extLst>
      <p:ext uri="{BB962C8B-B14F-4D97-AF65-F5344CB8AC3E}">
        <p14:creationId xmlns:p14="http://schemas.microsoft.com/office/powerpoint/2010/main" val="2661742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58F4-40C2-0DEE-0CE4-7C24DED11B3C}"/>
              </a:ext>
            </a:extLst>
          </p:cNvPr>
          <p:cNvSpPr>
            <a:spLocks noGrp="1"/>
          </p:cNvSpPr>
          <p:nvPr>
            <p:ph type="title"/>
          </p:nvPr>
        </p:nvSpPr>
        <p:spPr>
          <a:xfrm>
            <a:off x="838200" y="365125"/>
            <a:ext cx="8042753" cy="574327"/>
          </a:xfrm>
        </p:spPr>
        <p:txBody>
          <a:bodyPr>
            <a:noAutofit/>
          </a:bodyPr>
          <a:lstStyle/>
          <a:p>
            <a:br>
              <a:rPr lang="en-US" sz="3200" b="1" dirty="0">
                <a:latin typeface="Georgia" panose="02040502050405020303" pitchFamily="18" charset="0"/>
              </a:rPr>
            </a:br>
            <a:br>
              <a:rPr lang="en-US" sz="3200" b="1" dirty="0">
                <a:latin typeface="Georgia" panose="02040502050405020303" pitchFamily="18" charset="0"/>
              </a:rPr>
            </a:br>
            <a:r>
              <a:rPr lang="en-US" sz="3200" b="1" dirty="0">
                <a:latin typeface="Georgia" panose="02040502050405020303" pitchFamily="18" charset="0"/>
              </a:rPr>
              <a:t>B. Meaning of </a:t>
            </a:r>
            <a:r>
              <a:rPr lang="en-US" sz="3200" b="1" i="1" dirty="0">
                <a:latin typeface="Georgia" panose="02040502050405020303" pitchFamily="18" charset="0"/>
              </a:rPr>
              <a:t>Seek and Set</a:t>
            </a:r>
            <a:br>
              <a:rPr lang="en-US" sz="3200" b="1" dirty="0">
                <a:latin typeface="Georgia" panose="02040502050405020303" pitchFamily="18" charset="0"/>
              </a:rPr>
            </a:br>
            <a:endParaRPr lang="en-US" sz="3200" dirty="0"/>
          </a:p>
        </p:txBody>
      </p:sp>
      <p:sp>
        <p:nvSpPr>
          <p:cNvPr id="3" name="Content Placeholder 2">
            <a:extLst>
              <a:ext uri="{FF2B5EF4-FFF2-40B4-BE49-F238E27FC236}">
                <a16:creationId xmlns:a16="http://schemas.microsoft.com/office/drawing/2014/main" id="{BAE4E6EF-35AC-7445-A36C-CC47F1AB32BE}"/>
              </a:ext>
            </a:extLst>
          </p:cNvPr>
          <p:cNvSpPr>
            <a:spLocks noGrp="1"/>
          </p:cNvSpPr>
          <p:nvPr>
            <p:ph idx="1"/>
          </p:nvPr>
        </p:nvSpPr>
        <p:spPr>
          <a:xfrm>
            <a:off x="838200" y="1189973"/>
            <a:ext cx="10515600" cy="4986990"/>
          </a:xfrm>
        </p:spPr>
        <p:txBody>
          <a:bodyPr>
            <a:normAutofit/>
          </a:bodyPr>
          <a:lstStyle/>
          <a:p>
            <a:pPr marL="0" indent="0">
              <a:buNone/>
            </a:pPr>
            <a:endParaRPr lang="en-US" sz="3200" i="1"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r>
              <a:rPr lang="en-US" sz="3200" i="1" dirty="0">
                <a:effectLst/>
                <a:latin typeface="Georgia" panose="02040502050405020303" pitchFamily="18" charset="0"/>
                <a:ea typeface="Aptos" panose="020B0004020202020204" pitchFamily="34" charset="0"/>
                <a:cs typeface="Times New Roman" panose="02020603050405020304" pitchFamily="18" charset="0"/>
              </a:rPr>
              <a:t>put on the new self, which is being renewed in knowledge after the image of its creator…Christ is all, and in all (Colossians 3:10 &amp; 11)</a:t>
            </a:r>
          </a:p>
          <a:p>
            <a:pPr marL="0" indent="0">
              <a:buNone/>
            </a:pPr>
            <a:endParaRPr lang="en-US" sz="3200" i="1" dirty="0">
              <a:latin typeface="Georgia" panose="02040502050405020303" pitchFamily="18" charset="0"/>
              <a:ea typeface="Aptos" panose="020B0004020202020204" pitchFamily="34" charset="0"/>
              <a:cs typeface="Times New Roman" panose="02020603050405020304" pitchFamily="18" charset="0"/>
            </a:endParaRPr>
          </a:p>
          <a:p>
            <a:pPr marL="0" indent="0">
              <a:buNone/>
            </a:pPr>
            <a:r>
              <a:rPr lang="en-US" sz="3200" b="1" kern="0" dirty="0">
                <a:solidFill>
                  <a:srgbClr val="006699"/>
                </a:solidFill>
                <a:effectLst/>
                <a:latin typeface="Accordance" panose="00000400000000000000" pitchFamily="2" charset="-79"/>
                <a:ea typeface="Aptos" panose="020B0004020202020204" pitchFamily="34" charset="0"/>
              </a:rPr>
              <a:t> </a:t>
            </a:r>
            <a:r>
              <a:rPr lang="en-US" sz="3200" b="1" i="1" dirty="0">
                <a:effectLst/>
                <a:latin typeface="Georgia" panose="02040502050405020303" pitchFamily="18" charset="0"/>
                <a:ea typeface="Aptos" panose="020B0004020202020204" pitchFamily="34" charset="0"/>
                <a:cs typeface="Times New Roman" panose="02020603050405020304" pitchFamily="18" charset="0"/>
              </a:rPr>
              <a:t>2</a:t>
            </a:r>
            <a:r>
              <a:rPr lang="en-US" sz="3200" i="1" dirty="0">
                <a:effectLst/>
                <a:latin typeface="Georgia" panose="02040502050405020303" pitchFamily="18" charset="0"/>
                <a:ea typeface="Aptos" panose="020B0004020202020204" pitchFamily="34" charset="0"/>
                <a:cs typeface="Times New Roman" panose="02020603050405020304" pitchFamily="18" charset="0"/>
              </a:rPr>
              <a:t> </a:t>
            </a:r>
            <a:r>
              <a:rPr lang="en-US" sz="3200" i="1" baseline="30000" dirty="0" err="1">
                <a:effectLst/>
                <a:latin typeface="Georgia" panose="02040502050405020303" pitchFamily="18" charset="0"/>
                <a:ea typeface="Aptos" panose="020B0004020202020204" pitchFamily="34" charset="0"/>
                <a:cs typeface="Times New Roman" panose="02020603050405020304" pitchFamily="18" charset="0"/>
              </a:rPr>
              <a:t>c</a:t>
            </a:r>
            <a:r>
              <a:rPr lang="en-US" sz="3200" i="1" dirty="0" err="1">
                <a:effectLst/>
                <a:latin typeface="Georgia" panose="02040502050405020303" pitchFamily="18" charset="0"/>
                <a:ea typeface="Aptos" panose="020B0004020202020204" pitchFamily="34" charset="0"/>
                <a:cs typeface="Times New Roman" panose="02020603050405020304" pitchFamily="18" charset="0"/>
              </a:rPr>
              <a:t>Do</a:t>
            </a:r>
            <a:r>
              <a:rPr lang="en-US" sz="3200" i="1" dirty="0">
                <a:effectLst/>
                <a:latin typeface="Georgia" panose="02040502050405020303" pitchFamily="18" charset="0"/>
                <a:ea typeface="Aptos" panose="020B0004020202020204" pitchFamily="34" charset="0"/>
                <a:cs typeface="Times New Roman" panose="02020603050405020304" pitchFamily="18" charset="0"/>
              </a:rPr>
              <a:t> not be conformed to this world,</a:t>
            </a:r>
            <a:r>
              <a:rPr lang="en-US" sz="3200" i="1" baseline="30000" dirty="0">
                <a:effectLst/>
                <a:latin typeface="Georgia" panose="02040502050405020303" pitchFamily="18" charset="0"/>
                <a:ea typeface="Aptos" panose="020B0004020202020204" pitchFamily="34" charset="0"/>
                <a:cs typeface="Times New Roman" panose="02020603050405020304" pitchFamily="18" charset="0"/>
              </a:rPr>
              <a:t>3</a:t>
            </a:r>
            <a:r>
              <a:rPr lang="en-US" sz="3200" i="1" dirty="0">
                <a:effectLst/>
                <a:latin typeface="Georgia" panose="02040502050405020303" pitchFamily="18" charset="0"/>
                <a:ea typeface="Aptos" panose="020B0004020202020204" pitchFamily="34" charset="0"/>
                <a:cs typeface="Times New Roman" panose="02020603050405020304" pitchFamily="18" charset="0"/>
              </a:rPr>
              <a:t> but be transformed by </a:t>
            </a:r>
            <a:r>
              <a:rPr lang="en-US" sz="3200" i="1" baseline="30000" dirty="0" err="1">
                <a:effectLst/>
                <a:latin typeface="Georgia" panose="02040502050405020303" pitchFamily="18" charset="0"/>
                <a:ea typeface="Aptos" panose="020B0004020202020204" pitchFamily="34" charset="0"/>
                <a:cs typeface="Times New Roman" panose="02020603050405020304" pitchFamily="18" charset="0"/>
              </a:rPr>
              <a:t>d</a:t>
            </a:r>
            <a:r>
              <a:rPr lang="en-US" sz="3200" i="1" dirty="0" err="1">
                <a:effectLst/>
                <a:latin typeface="Georgia" panose="02040502050405020303" pitchFamily="18" charset="0"/>
                <a:ea typeface="Aptos" panose="020B0004020202020204" pitchFamily="34" charset="0"/>
                <a:cs typeface="Times New Roman" panose="02020603050405020304" pitchFamily="18" charset="0"/>
              </a:rPr>
              <a:t>the</a:t>
            </a:r>
            <a:r>
              <a:rPr lang="en-US" sz="3200" i="1" dirty="0">
                <a:effectLst/>
                <a:latin typeface="Georgia" panose="02040502050405020303" pitchFamily="18" charset="0"/>
                <a:ea typeface="Aptos" panose="020B0004020202020204" pitchFamily="34" charset="0"/>
                <a:cs typeface="Times New Roman" panose="02020603050405020304" pitchFamily="18" charset="0"/>
              </a:rPr>
              <a:t> renewal of your mind, that by testing you may </a:t>
            </a:r>
            <a:r>
              <a:rPr lang="en-US" sz="3200" i="1" baseline="30000" dirty="0" err="1">
                <a:effectLst/>
                <a:latin typeface="Georgia" panose="02040502050405020303" pitchFamily="18" charset="0"/>
                <a:ea typeface="Aptos" panose="020B0004020202020204" pitchFamily="34" charset="0"/>
                <a:cs typeface="Times New Roman" panose="02020603050405020304" pitchFamily="18" charset="0"/>
              </a:rPr>
              <a:t>e</a:t>
            </a:r>
            <a:r>
              <a:rPr lang="en-US" sz="3200" i="1" dirty="0" err="1">
                <a:effectLst/>
                <a:latin typeface="Georgia" panose="02040502050405020303" pitchFamily="18" charset="0"/>
                <a:ea typeface="Aptos" panose="020B0004020202020204" pitchFamily="34" charset="0"/>
                <a:cs typeface="Times New Roman" panose="02020603050405020304" pitchFamily="18" charset="0"/>
              </a:rPr>
              <a:t>discern</a:t>
            </a:r>
            <a:r>
              <a:rPr lang="en-US" sz="3200" i="1" dirty="0">
                <a:effectLst/>
                <a:latin typeface="Georgia" panose="02040502050405020303" pitchFamily="18" charset="0"/>
                <a:ea typeface="Aptos" panose="020B0004020202020204" pitchFamily="34" charset="0"/>
                <a:cs typeface="Times New Roman" panose="02020603050405020304" pitchFamily="18" charset="0"/>
              </a:rPr>
              <a:t> what is the will of God, what is good and acceptable and perfect (Romans 12:2.</a:t>
            </a:r>
            <a:endParaRPr lang="en-US" sz="3200" dirty="0"/>
          </a:p>
        </p:txBody>
      </p:sp>
      <p:sp>
        <p:nvSpPr>
          <p:cNvPr id="4" name="Slide Number Placeholder 3">
            <a:extLst>
              <a:ext uri="{FF2B5EF4-FFF2-40B4-BE49-F238E27FC236}">
                <a16:creationId xmlns:a16="http://schemas.microsoft.com/office/drawing/2014/main" id="{1C31430D-4DFE-7F8A-5C73-71FB0FB63317}"/>
              </a:ext>
            </a:extLst>
          </p:cNvPr>
          <p:cNvSpPr>
            <a:spLocks noGrp="1"/>
          </p:cNvSpPr>
          <p:nvPr>
            <p:ph type="sldNum" sz="quarter" idx="12"/>
          </p:nvPr>
        </p:nvSpPr>
        <p:spPr/>
        <p:txBody>
          <a:bodyPr/>
          <a:lstStyle/>
          <a:p>
            <a:fld id="{8602DDE5-F7F4-4DF7-A856-0726CED31D4D}" type="slidenum">
              <a:rPr lang="en-US" smtClean="0"/>
              <a:t>8</a:t>
            </a:fld>
            <a:endParaRPr lang="en-US"/>
          </a:p>
        </p:txBody>
      </p:sp>
    </p:spTree>
    <p:extLst>
      <p:ext uri="{BB962C8B-B14F-4D97-AF65-F5344CB8AC3E}">
        <p14:creationId xmlns:p14="http://schemas.microsoft.com/office/powerpoint/2010/main" val="3833865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CCA648-7373-9C80-2FE5-0DCFA6C33D1B}"/>
              </a:ext>
            </a:extLst>
          </p:cNvPr>
          <p:cNvSpPr>
            <a:spLocks noGrp="1"/>
          </p:cNvSpPr>
          <p:nvPr>
            <p:ph type="title"/>
          </p:nvPr>
        </p:nvSpPr>
        <p:spPr>
          <a:xfrm>
            <a:off x="1075767" y="1188637"/>
            <a:ext cx="2988234" cy="4480726"/>
          </a:xfrm>
        </p:spPr>
        <p:txBody>
          <a:bodyPr>
            <a:normAutofit/>
          </a:bodyPr>
          <a:lstStyle/>
          <a:p>
            <a:pPr algn="r"/>
            <a:r>
              <a:rPr lang="en-US" sz="6100" b="1">
                <a:latin typeface="Georgia" panose="02040502050405020303" pitchFamily="18" charset="0"/>
              </a:rPr>
              <a:t>C. What are the things above?</a:t>
            </a: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74BE855-3F7A-724C-93C6-8DDAE2BC3BFB}"/>
              </a:ext>
            </a:extLst>
          </p:cNvPr>
          <p:cNvSpPr>
            <a:spLocks noGrp="1"/>
          </p:cNvSpPr>
          <p:nvPr>
            <p:ph idx="1"/>
          </p:nvPr>
        </p:nvSpPr>
        <p:spPr>
          <a:xfrm>
            <a:off x="5255259" y="623275"/>
            <a:ext cx="5654907" cy="5274605"/>
          </a:xfrm>
        </p:spPr>
        <p:txBody>
          <a:bodyPr anchor="ctr">
            <a:normAutofit/>
          </a:bodyPr>
          <a:lstStyle/>
          <a:p>
            <a:pPr marL="514350" indent="-514350">
              <a:buAutoNum type="arabicPeriod"/>
            </a:pPr>
            <a:r>
              <a:rPr lang="en-US" b="1" dirty="0">
                <a:latin typeface="Georgia" panose="02040502050405020303" pitchFamily="18" charset="0"/>
              </a:rPr>
              <a:t>What they are not</a:t>
            </a:r>
          </a:p>
          <a:p>
            <a:pPr marL="0" indent="0">
              <a:buNone/>
            </a:pP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Put to death therefore what is earthly in you: sexual immorality, impurity, passion, evil desire, and covetousness, which is idolatry.</a:t>
            </a:r>
            <a:r>
              <a:rPr lang="en-US" sz="2400" kern="100" dirty="0">
                <a:effectLst/>
                <a:latin typeface="Georgia" panose="02040502050405020303" pitchFamily="18" charset="0"/>
                <a:ea typeface="Aptos" panose="020B0004020202020204" pitchFamily="34" charset="0"/>
                <a:cs typeface="Times New Roman" panose="02020603050405020304" pitchFamily="18" charset="0"/>
              </a:rPr>
              <a:t> The list goes on in verses 8 &amp; 9. </a:t>
            </a:r>
            <a:r>
              <a:rPr lang="en-US" sz="2400" i="1" kern="100" dirty="0">
                <a:effectLst/>
                <a:latin typeface="Georgia" panose="02040502050405020303" pitchFamily="18" charset="0"/>
                <a:ea typeface="Aptos" panose="020B0004020202020204" pitchFamily="34" charset="0"/>
                <a:cs typeface="Times New Roman" panose="02020603050405020304" pitchFamily="18" charset="0"/>
              </a:rPr>
              <a:t>…you must put them all away: anger, wrath, malice, slander, and obscene talk from your mouth. Do not lie to one another, seeing that you have put off the old self with its practices… (Colossians 3:5, 8-9).</a:t>
            </a:r>
            <a:endParaRPr lang="en-US" sz="2400" kern="100" dirty="0">
              <a:effectLst/>
              <a:latin typeface="Georgia" panose="02040502050405020303" pitchFamily="18" charset="0"/>
              <a:ea typeface="Aptos" panose="020B0004020202020204" pitchFamily="34" charset="0"/>
              <a:cs typeface="Times New Roman" panose="02020603050405020304" pitchFamily="18" charset="0"/>
            </a:endParaRPr>
          </a:p>
          <a:p>
            <a:pPr marL="0" indent="0">
              <a:buNone/>
            </a:pPr>
            <a:endParaRPr lang="en-US" sz="2000" b="1"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A8EE7DD0-CF2E-2375-2F48-1882654C30AF}"/>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602DDE5-F7F4-4DF7-A856-0726CED31D4D}" type="slidenum">
              <a:rPr lang="en-US" sz="6600">
                <a:solidFill>
                  <a:srgbClr val="FFFFFF"/>
                </a:solidFill>
              </a:rPr>
              <a:pPr>
                <a:lnSpc>
                  <a:spcPct val="90000"/>
                </a:lnSpc>
                <a:spcAft>
                  <a:spcPts val="600"/>
                </a:spcAft>
              </a:pPr>
              <a:t>9</a:t>
            </a:fld>
            <a:endParaRPr lang="en-US" sz="6600">
              <a:solidFill>
                <a:srgbClr val="FFFFFF"/>
              </a:solidFill>
            </a:endParaRPr>
          </a:p>
        </p:txBody>
      </p:sp>
    </p:spTree>
    <p:extLst>
      <p:ext uri="{BB962C8B-B14F-4D97-AF65-F5344CB8AC3E}">
        <p14:creationId xmlns:p14="http://schemas.microsoft.com/office/powerpoint/2010/main" val="2199580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1591</Words>
  <Application>Microsoft Office PowerPoint</Application>
  <PresentationFormat>Widescreen</PresentationFormat>
  <Paragraphs>91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Accordance</vt:lpstr>
      <vt:lpstr>Aptos</vt:lpstr>
      <vt:lpstr>Aptos Display</vt:lpstr>
      <vt:lpstr>Arial</vt:lpstr>
      <vt:lpstr>Georgia</vt:lpstr>
      <vt:lpstr>Office Theme</vt:lpstr>
      <vt:lpstr>Being Heavenly-Minded Col. 3:1-4 </vt:lpstr>
      <vt:lpstr>Introduction</vt:lpstr>
      <vt:lpstr>Outline</vt:lpstr>
      <vt:lpstr>I. Who you have Become Matters</vt:lpstr>
      <vt:lpstr> C. The Importance of our Union with Christ </vt:lpstr>
      <vt:lpstr>PowerPoint Presentation</vt:lpstr>
      <vt:lpstr>II. What you Think Matters</vt:lpstr>
      <vt:lpstr>  B. Meaning of Seek and Set </vt:lpstr>
      <vt:lpstr>C. What are the things above?</vt:lpstr>
      <vt:lpstr>2. What are the Things Above </vt:lpstr>
      <vt:lpstr>PowerPoint Presentation</vt:lpstr>
      <vt:lpstr>III. Where you are Going Matters </vt:lpstr>
      <vt:lpstr>B. Paul’s encouragement to the Thessalonians</vt:lpstr>
      <vt:lpstr>C. Glimpses of Heaven</vt:lpstr>
      <vt:lpstr>PowerPoint Presentation</vt:lpstr>
      <vt:lpstr>Application: Ways to Separate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Stamps</dc:creator>
  <cp:lastModifiedBy>Ray Stamps</cp:lastModifiedBy>
  <cp:revision>1</cp:revision>
  <dcterms:created xsi:type="dcterms:W3CDTF">2025-03-23T07:28:37Z</dcterms:created>
  <dcterms:modified xsi:type="dcterms:W3CDTF">2025-03-23T08:37:19Z</dcterms:modified>
</cp:coreProperties>
</file>