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4"/>
  </p:sldMasterIdLst>
  <p:sldIdLst>
    <p:sldId id="256" r:id="rId5"/>
    <p:sldId id="259" r:id="rId6"/>
    <p:sldId id="257"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6" r:id="rId22"/>
    <p:sldId id="277" r:id="rId23"/>
    <p:sldId id="260" r:id="rId24"/>
  </p:sldIdLst>
  <p:sldSz cx="18288000" cy="10287000"/>
  <p:notesSz cx="6858000" cy="9144000"/>
  <p:embeddedFontLst>
    <p:embeddedFont>
      <p:font typeface="Cooper Hewitt" panose="020B0604020202020204" charset="0"/>
      <p:regular r:id="rId25"/>
    </p:embeddedFont>
    <p:embeddedFont>
      <p:font typeface="Cooper Hewitt Thin Bold" panose="020B0604020202020204" charset="0"/>
      <p:regular r:id="rId26"/>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69" d="100"/>
          <a:sy n="69" d="100"/>
        </p:scale>
        <p:origin x="756"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font" Target="fonts/font2.fntdata"/><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font" Target="fonts/font1.fntdata"/><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4/5/2025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4/5/2025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4/5/2025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4/5/2025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4/5/2025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4/5/2025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4/5/2025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4/5/2025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4/5/2025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2885" t="20242" b="23129"/>
          <a:stretch>
            <a:fillRect/>
          </a:stretch>
        </p:blipFill>
        <p:spPr>
          <a:xfrm>
            <a:off x="0" y="0"/>
            <a:ext cx="18288000" cy="10287000"/>
          </a:xfrm>
          <a:prstGeom prst="rect">
            <a:avLst/>
          </a:prstGeom>
        </p:spPr>
      </p:pic>
      <p:sp>
        <p:nvSpPr>
          <p:cNvPr id="3" name="TextBox 3"/>
          <p:cNvSpPr txBox="1"/>
          <p:nvPr/>
        </p:nvSpPr>
        <p:spPr>
          <a:xfrm>
            <a:off x="3200401" y="1826537"/>
            <a:ext cx="11887200" cy="3318216"/>
          </a:xfrm>
          <a:prstGeom prst="rect">
            <a:avLst/>
          </a:prstGeom>
        </p:spPr>
        <p:txBody>
          <a:bodyPr wrap="square" lIns="0" tIns="0" rIns="0" bIns="0" rtlCol="0" anchor="t">
            <a:spAutoFit/>
          </a:bodyPr>
          <a:lstStyle/>
          <a:p>
            <a:pPr algn="ctr">
              <a:lnSpc>
                <a:spcPts val="27298"/>
              </a:lnSpc>
            </a:pPr>
            <a:r>
              <a:rPr lang="en-US" sz="19500" dirty="0">
                <a:solidFill>
                  <a:srgbClr val="F6E2C9"/>
                </a:solidFill>
                <a:latin typeface="Cooper Hewitt Thin Bold"/>
              </a:rPr>
              <a:t>HEBREWS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Tree>
    <p:extLst>
      <p:ext uri="{BB962C8B-B14F-4D97-AF65-F5344CB8AC3E}">
        <p14:creationId xmlns:p14="http://schemas.microsoft.com/office/powerpoint/2010/main" val="26841627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
        <p:nvSpPr>
          <p:cNvPr id="3" name="TextBox 3"/>
          <p:cNvSpPr txBox="1"/>
          <p:nvPr/>
        </p:nvSpPr>
        <p:spPr>
          <a:xfrm>
            <a:off x="685800" y="593055"/>
            <a:ext cx="16459200" cy="9100889"/>
          </a:xfrm>
          <a:prstGeom prst="rect">
            <a:avLst/>
          </a:prstGeom>
        </p:spPr>
        <p:txBody>
          <a:bodyPr wrap="square" lIns="0" tIns="0" rIns="0" bIns="0" rtlCol="0" anchor="t">
            <a:spAutoFit/>
          </a:bodyPr>
          <a:lstStyle/>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6000" b="1" i="0" u="none" strike="noStrike" kern="1200" cap="none" spc="0" normalizeH="0" baseline="0" noProof="0" dirty="0">
                <a:ln>
                  <a:noFill/>
                </a:ln>
                <a:solidFill>
                  <a:srgbClr val="F6E2C9"/>
                </a:solidFill>
                <a:effectLst/>
                <a:uLnTx/>
                <a:uFillTx/>
                <a:latin typeface="Cooper Hewitt"/>
                <a:ea typeface="+mn-ea"/>
                <a:cs typeface="+mn-cs"/>
              </a:rPr>
              <a:t>“Christ the Sure and Steady Anchor” </a:t>
            </a:r>
          </a:p>
          <a:p>
            <a:pPr marL="0" marR="0" lvl="0" indent="0" algn="ctr" defTabSz="914400" rtl="0" eaLnBrk="1" fontAlgn="auto" latinLnBrk="0" hangingPunct="1">
              <a:lnSpc>
                <a:spcPts val="6460"/>
              </a:lnSpc>
              <a:spcBef>
                <a:spcPts val="0"/>
              </a:spcBef>
              <a:spcAft>
                <a:spcPts val="0"/>
              </a:spcAft>
              <a:buClrTx/>
              <a:buSzTx/>
              <a:buFontTx/>
              <a:buNone/>
              <a:tabLst/>
              <a:defRPr/>
            </a:pPr>
            <a:endParaRPr lang="en-US" sz="4800" dirty="0">
              <a:solidFill>
                <a:srgbClr val="F6E2C9"/>
              </a:solidFill>
              <a:latin typeface="Cooper Hewitt"/>
            </a:endParaRP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Christ the sure and steady Anchor</a:t>
            </a: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In the fury of the storm</a:t>
            </a: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When the winds of doubt blow through me</a:t>
            </a: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And my sails have all been torn</a:t>
            </a: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In the suffering, in the sorrow</a:t>
            </a: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When my sinking hopes are few</a:t>
            </a: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I will hold fast to the Anchor</a:t>
            </a: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It shall never be removed</a:t>
            </a:r>
          </a:p>
          <a:p>
            <a:pPr marL="0" marR="0" lvl="0" indent="0" algn="l" defTabSz="914400" rtl="0" eaLnBrk="1" fontAlgn="auto" latinLnBrk="0" hangingPunct="1">
              <a:lnSpc>
                <a:spcPts val="6460"/>
              </a:lnSpc>
              <a:spcBef>
                <a:spcPts val="0"/>
              </a:spcBef>
              <a:spcAft>
                <a:spcPts val="0"/>
              </a:spcAft>
              <a:buClrTx/>
              <a:buSzTx/>
              <a:buFontTx/>
              <a:buNone/>
              <a:tabLst/>
              <a:defRPr/>
            </a:pPr>
            <a:endParaRPr kumimoji="0" lang="en-US" sz="4800" b="0" i="0" u="none" strike="noStrike" kern="1200" cap="none" spc="0" normalizeH="0" baseline="0" noProof="0" dirty="0">
              <a:ln>
                <a:noFill/>
              </a:ln>
              <a:solidFill>
                <a:srgbClr val="F6E2C9"/>
              </a:solidFill>
              <a:effectLst/>
              <a:uLnTx/>
              <a:uFillTx/>
              <a:latin typeface="Cooper Hewitt"/>
              <a:ea typeface="+mn-ea"/>
              <a:cs typeface="+mn-cs"/>
            </a:endParaRPr>
          </a:p>
        </p:txBody>
      </p:sp>
    </p:spTree>
    <p:extLst>
      <p:ext uri="{BB962C8B-B14F-4D97-AF65-F5344CB8AC3E}">
        <p14:creationId xmlns:p14="http://schemas.microsoft.com/office/powerpoint/2010/main" val="34095995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
        <p:nvSpPr>
          <p:cNvPr id="3" name="TextBox 3"/>
          <p:cNvSpPr txBox="1"/>
          <p:nvPr/>
        </p:nvSpPr>
        <p:spPr>
          <a:xfrm>
            <a:off x="685800" y="593055"/>
            <a:ext cx="16459200" cy="9100889"/>
          </a:xfrm>
          <a:prstGeom prst="rect">
            <a:avLst/>
          </a:prstGeom>
        </p:spPr>
        <p:txBody>
          <a:bodyPr wrap="square" lIns="0" tIns="0" rIns="0" bIns="0" rtlCol="0" anchor="t">
            <a:spAutoFit/>
          </a:bodyPr>
          <a:lstStyle/>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6000" b="1" i="0" u="none" strike="noStrike" kern="1200" cap="none" spc="0" normalizeH="0" baseline="0" noProof="0" dirty="0">
                <a:ln>
                  <a:noFill/>
                </a:ln>
                <a:solidFill>
                  <a:srgbClr val="F6E2C9"/>
                </a:solidFill>
                <a:effectLst/>
                <a:uLnTx/>
                <a:uFillTx/>
                <a:latin typeface="Cooper Hewitt"/>
                <a:ea typeface="+mn-ea"/>
                <a:cs typeface="+mn-cs"/>
              </a:rPr>
              <a:t>“Christ the Sure and Steady Anchor” </a:t>
            </a:r>
          </a:p>
          <a:p>
            <a:pPr marL="0" marR="0" lvl="0" indent="0" algn="ctr" defTabSz="914400" rtl="0" eaLnBrk="1" fontAlgn="auto" latinLnBrk="0" hangingPunct="1">
              <a:lnSpc>
                <a:spcPts val="6460"/>
              </a:lnSpc>
              <a:spcBef>
                <a:spcPts val="0"/>
              </a:spcBef>
              <a:spcAft>
                <a:spcPts val="0"/>
              </a:spcAft>
              <a:buClrTx/>
              <a:buSzTx/>
              <a:buFontTx/>
              <a:buNone/>
              <a:tabLst/>
              <a:defRPr/>
            </a:pPr>
            <a:endParaRPr kumimoji="0" lang="en-US" sz="4800" b="0" i="0" u="none" strike="noStrike" kern="1200" cap="none" spc="0" normalizeH="0" baseline="0" noProof="0" dirty="0">
              <a:ln>
                <a:noFill/>
              </a:ln>
              <a:solidFill>
                <a:srgbClr val="F6E2C9"/>
              </a:solidFill>
              <a:effectLst/>
              <a:uLnTx/>
              <a:uFillTx/>
              <a:latin typeface="Cooper Hewitt"/>
              <a:ea typeface="+mn-ea"/>
              <a:cs typeface="+mn-cs"/>
            </a:endParaRP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Christ the sure and steady Anchor</a:t>
            </a: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Through the floods of unbelief</a:t>
            </a: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Hopeless somehow, O my soul, now</a:t>
            </a: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Lift your eyes to Calvary</a:t>
            </a: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This my ballast of assurance</a:t>
            </a: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See His love forever proved</a:t>
            </a: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I will hold fast to the Anchor</a:t>
            </a: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It shall never be removed</a:t>
            </a:r>
          </a:p>
          <a:p>
            <a:pPr marL="0" marR="0" lvl="0" indent="0" algn="l" defTabSz="914400" rtl="0" eaLnBrk="1" fontAlgn="auto" latinLnBrk="0" hangingPunct="1">
              <a:lnSpc>
                <a:spcPts val="6460"/>
              </a:lnSpc>
              <a:spcBef>
                <a:spcPts val="0"/>
              </a:spcBef>
              <a:spcAft>
                <a:spcPts val="0"/>
              </a:spcAft>
              <a:buClrTx/>
              <a:buSzTx/>
              <a:buFontTx/>
              <a:buNone/>
              <a:tabLst/>
              <a:defRPr/>
            </a:pPr>
            <a:endParaRPr kumimoji="0" lang="en-US" sz="4800" b="0" i="0" u="none" strike="noStrike" kern="1200" cap="none" spc="0" normalizeH="0" baseline="0" noProof="0" dirty="0">
              <a:ln>
                <a:noFill/>
              </a:ln>
              <a:solidFill>
                <a:srgbClr val="F6E2C9"/>
              </a:solidFill>
              <a:effectLst/>
              <a:uLnTx/>
              <a:uFillTx/>
              <a:latin typeface="Cooper Hewitt"/>
              <a:ea typeface="+mn-ea"/>
              <a:cs typeface="+mn-cs"/>
            </a:endParaRPr>
          </a:p>
        </p:txBody>
      </p:sp>
    </p:spTree>
    <p:extLst>
      <p:ext uri="{BB962C8B-B14F-4D97-AF65-F5344CB8AC3E}">
        <p14:creationId xmlns:p14="http://schemas.microsoft.com/office/powerpoint/2010/main" val="22527817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
        <p:nvSpPr>
          <p:cNvPr id="3" name="TextBox 3"/>
          <p:cNvSpPr txBox="1"/>
          <p:nvPr/>
        </p:nvSpPr>
        <p:spPr>
          <a:xfrm>
            <a:off x="1143000" y="3543300"/>
            <a:ext cx="17373600" cy="833562"/>
          </a:xfrm>
          <a:prstGeom prst="rect">
            <a:avLst/>
          </a:prstGeom>
        </p:spPr>
        <p:txBody>
          <a:bodyPr wrap="square" lIns="0" tIns="0" rIns="0" bIns="0" rtlCol="0" anchor="t">
            <a:spAutoFit/>
          </a:bodyPr>
          <a:lstStyle/>
          <a:p>
            <a:pPr marL="0" marR="0" lvl="0" indent="0" algn="l" defTabSz="914400" rtl="0" eaLnBrk="1" fontAlgn="auto" latinLnBrk="0" hangingPunct="1">
              <a:lnSpc>
                <a:spcPts val="6460"/>
              </a:lnSpc>
              <a:spcBef>
                <a:spcPts val="0"/>
              </a:spcBef>
              <a:spcAft>
                <a:spcPts val="0"/>
              </a:spcAft>
              <a:buClrTx/>
              <a:buSzTx/>
              <a:buFontTx/>
              <a:buNone/>
              <a:tabLst/>
              <a:defRPr/>
            </a:pPr>
            <a:r>
              <a:rPr kumimoji="0" lang="en-US" sz="6600" b="0" i="0" u="none" strike="noStrike" kern="1200" cap="none" spc="0" normalizeH="0" baseline="0" noProof="0" dirty="0">
                <a:ln>
                  <a:noFill/>
                </a:ln>
                <a:solidFill>
                  <a:srgbClr val="F6E2C9"/>
                </a:solidFill>
                <a:effectLst/>
                <a:uLnTx/>
                <a:uFillTx/>
                <a:latin typeface="Cooper Hewitt"/>
                <a:ea typeface="+mn-ea"/>
                <a:cs typeface="+mn-cs"/>
              </a:rPr>
              <a:t>II. He is the Better Prophet – (verses 1-2a)</a:t>
            </a:r>
          </a:p>
        </p:txBody>
      </p:sp>
    </p:spTree>
    <p:extLst>
      <p:ext uri="{BB962C8B-B14F-4D97-AF65-F5344CB8AC3E}">
        <p14:creationId xmlns:p14="http://schemas.microsoft.com/office/powerpoint/2010/main" val="10683043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6096" y="0"/>
            <a:ext cx="18251424" cy="10287000"/>
          </a:xfrm>
          <a:prstGeom prst="rect">
            <a:avLst/>
          </a:prstGeom>
        </p:spPr>
      </p:pic>
      <p:sp>
        <p:nvSpPr>
          <p:cNvPr id="3" name="TextBox 3"/>
          <p:cNvSpPr txBox="1"/>
          <p:nvPr/>
        </p:nvSpPr>
        <p:spPr>
          <a:xfrm>
            <a:off x="762000" y="2628900"/>
            <a:ext cx="17145000" cy="3265959"/>
          </a:xfrm>
          <a:prstGeom prst="rect">
            <a:avLst/>
          </a:prstGeom>
        </p:spPr>
        <p:txBody>
          <a:bodyPr wrap="square" lIns="0" tIns="0" rIns="0" bIns="0" rtlCol="0" anchor="t">
            <a:spAutoFit/>
          </a:bodyPr>
          <a:lstStyle/>
          <a:p>
            <a:pPr marL="0" marR="0" lvl="0" indent="0" algn="l"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“It is by beholding the glory of Christ by faith that we are spiritually edified and built up in this world, for as we behold his glory, the life and power of faith grow stronger and stronger.”														John Owen</a:t>
            </a:r>
          </a:p>
        </p:txBody>
      </p:sp>
    </p:spTree>
    <p:extLst>
      <p:ext uri="{BB962C8B-B14F-4D97-AF65-F5344CB8AC3E}">
        <p14:creationId xmlns:p14="http://schemas.microsoft.com/office/powerpoint/2010/main" val="12235109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Tree>
    <p:extLst>
      <p:ext uri="{BB962C8B-B14F-4D97-AF65-F5344CB8AC3E}">
        <p14:creationId xmlns:p14="http://schemas.microsoft.com/office/powerpoint/2010/main" val="275360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
        <p:nvSpPr>
          <p:cNvPr id="3" name="TextBox 3"/>
          <p:cNvSpPr txBox="1"/>
          <p:nvPr/>
        </p:nvSpPr>
        <p:spPr>
          <a:xfrm>
            <a:off x="914400" y="2400300"/>
            <a:ext cx="17068800" cy="2432397"/>
          </a:xfrm>
          <a:prstGeom prst="rect">
            <a:avLst/>
          </a:prstGeom>
        </p:spPr>
        <p:txBody>
          <a:bodyPr wrap="square" lIns="0" tIns="0" rIns="0" bIns="0" rtlCol="0" anchor="t">
            <a:spAutoFit/>
          </a:bodyPr>
          <a:lstStyle/>
          <a:p>
            <a:pPr marL="0" marR="0" lvl="0" indent="0" algn="l" defTabSz="914400" rtl="0" eaLnBrk="1" fontAlgn="auto" latinLnBrk="0" hangingPunct="1">
              <a:lnSpc>
                <a:spcPts val="6460"/>
              </a:lnSpc>
              <a:spcBef>
                <a:spcPts val="0"/>
              </a:spcBef>
              <a:spcAft>
                <a:spcPts val="0"/>
              </a:spcAft>
              <a:buClrTx/>
              <a:buSzTx/>
              <a:buFontTx/>
              <a:buNone/>
              <a:tabLst/>
              <a:defRPr/>
            </a:pPr>
            <a:r>
              <a:rPr kumimoji="0" lang="en-US" sz="6600" b="0" i="0" u="none" strike="noStrike" kern="1200" cap="none" spc="0" normalizeH="0" baseline="0" noProof="0" dirty="0">
                <a:ln>
                  <a:noFill/>
                </a:ln>
                <a:solidFill>
                  <a:srgbClr val="F6E2C9"/>
                </a:solidFill>
                <a:effectLst/>
                <a:uLnTx/>
                <a:uFillTx/>
                <a:latin typeface="Cooper Hewitt"/>
                <a:ea typeface="+mn-ea"/>
                <a:cs typeface="+mn-cs"/>
              </a:rPr>
              <a:t>Hebrews 10:23</a:t>
            </a:r>
          </a:p>
          <a:p>
            <a:pPr marL="0" marR="0" lvl="0" indent="0" algn="l"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“Let us hold fast the confession of our hope without wavering, for he who promised is faithful.”</a:t>
            </a:r>
          </a:p>
        </p:txBody>
      </p:sp>
    </p:spTree>
    <p:extLst>
      <p:ext uri="{BB962C8B-B14F-4D97-AF65-F5344CB8AC3E}">
        <p14:creationId xmlns:p14="http://schemas.microsoft.com/office/powerpoint/2010/main" val="5723496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Tree>
    <p:extLst>
      <p:ext uri="{BB962C8B-B14F-4D97-AF65-F5344CB8AC3E}">
        <p14:creationId xmlns:p14="http://schemas.microsoft.com/office/powerpoint/2010/main" val="38625495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
        <p:nvSpPr>
          <p:cNvPr id="3" name="TextBox 3"/>
          <p:cNvSpPr txBox="1"/>
          <p:nvPr/>
        </p:nvSpPr>
        <p:spPr>
          <a:xfrm>
            <a:off x="685800" y="593055"/>
            <a:ext cx="16459200" cy="9100889"/>
          </a:xfrm>
          <a:prstGeom prst="rect">
            <a:avLst/>
          </a:prstGeom>
        </p:spPr>
        <p:txBody>
          <a:bodyPr wrap="square" lIns="0" tIns="0" rIns="0" bIns="0" rtlCol="0" anchor="t">
            <a:spAutoFit/>
          </a:bodyPr>
          <a:lstStyle/>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6000" b="1" i="0" u="none" strike="noStrike" kern="1200" cap="none" spc="0" normalizeH="0" baseline="0" noProof="0" dirty="0">
                <a:ln>
                  <a:noFill/>
                </a:ln>
                <a:solidFill>
                  <a:srgbClr val="F6E2C9"/>
                </a:solidFill>
                <a:effectLst/>
                <a:uLnTx/>
                <a:uFillTx/>
                <a:latin typeface="Cooper Hewitt"/>
                <a:ea typeface="+mn-ea"/>
                <a:cs typeface="+mn-cs"/>
              </a:rPr>
              <a:t>“He Will Hold Me Fast” </a:t>
            </a:r>
          </a:p>
          <a:p>
            <a:pPr marL="0" marR="0" lvl="0" indent="0" algn="ctr" defTabSz="914400" rtl="0" eaLnBrk="1" fontAlgn="auto" latinLnBrk="0" hangingPunct="1">
              <a:lnSpc>
                <a:spcPts val="6460"/>
              </a:lnSpc>
              <a:spcBef>
                <a:spcPts val="0"/>
              </a:spcBef>
              <a:spcAft>
                <a:spcPts val="0"/>
              </a:spcAft>
              <a:buClrTx/>
              <a:buSzTx/>
              <a:buFontTx/>
              <a:buNone/>
              <a:tabLst/>
              <a:defRPr/>
            </a:pPr>
            <a:endParaRPr kumimoji="0" lang="en-US" sz="4800" b="0" i="0" u="none" strike="noStrike" kern="1200" cap="none" spc="0" normalizeH="0" baseline="0" noProof="0" dirty="0">
              <a:ln>
                <a:noFill/>
              </a:ln>
              <a:solidFill>
                <a:srgbClr val="F6E2C9"/>
              </a:solidFill>
              <a:effectLst/>
              <a:uLnTx/>
              <a:uFillTx/>
              <a:latin typeface="Cooper Hewitt"/>
              <a:ea typeface="+mn-ea"/>
              <a:cs typeface="+mn-cs"/>
            </a:endParaRP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When I fear my faith will fail</a:t>
            </a: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Christ will hold me fast</a:t>
            </a: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When the tempter would prevail</a:t>
            </a: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He will hold me fast</a:t>
            </a: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I could never keep my hold</a:t>
            </a: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Through life's fearful path</a:t>
            </a: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For my love is often cold</a:t>
            </a: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He must hold me fast</a:t>
            </a:r>
          </a:p>
          <a:p>
            <a:pPr marL="0" marR="0" lvl="0" indent="0" algn="l" defTabSz="914400" rtl="0" eaLnBrk="1" fontAlgn="auto" latinLnBrk="0" hangingPunct="1">
              <a:lnSpc>
                <a:spcPts val="6460"/>
              </a:lnSpc>
              <a:spcBef>
                <a:spcPts val="0"/>
              </a:spcBef>
              <a:spcAft>
                <a:spcPts val="0"/>
              </a:spcAft>
              <a:buClrTx/>
              <a:buSzTx/>
              <a:buFontTx/>
              <a:buNone/>
              <a:tabLst/>
              <a:defRPr/>
            </a:pPr>
            <a:endParaRPr kumimoji="0" lang="en-US" sz="4800" b="0" i="0" u="none" strike="noStrike" kern="1200" cap="none" spc="0" normalizeH="0" baseline="0" noProof="0" dirty="0">
              <a:ln>
                <a:noFill/>
              </a:ln>
              <a:solidFill>
                <a:srgbClr val="F6E2C9"/>
              </a:solidFill>
              <a:effectLst/>
              <a:uLnTx/>
              <a:uFillTx/>
              <a:latin typeface="Cooper Hewitt"/>
              <a:ea typeface="+mn-ea"/>
              <a:cs typeface="+mn-cs"/>
            </a:endParaRPr>
          </a:p>
        </p:txBody>
      </p:sp>
    </p:spTree>
    <p:extLst>
      <p:ext uri="{BB962C8B-B14F-4D97-AF65-F5344CB8AC3E}">
        <p14:creationId xmlns:p14="http://schemas.microsoft.com/office/powerpoint/2010/main" val="788455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
        <p:nvSpPr>
          <p:cNvPr id="3" name="TextBox 3"/>
          <p:cNvSpPr txBox="1"/>
          <p:nvPr/>
        </p:nvSpPr>
        <p:spPr>
          <a:xfrm>
            <a:off x="914400" y="1409700"/>
            <a:ext cx="16459200" cy="5766643"/>
          </a:xfrm>
          <a:prstGeom prst="rect">
            <a:avLst/>
          </a:prstGeom>
        </p:spPr>
        <p:txBody>
          <a:bodyPr wrap="square" lIns="0" tIns="0" rIns="0" bIns="0" rtlCol="0" anchor="t">
            <a:spAutoFit/>
          </a:bodyPr>
          <a:lstStyle/>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6000" b="1" i="0" u="none" strike="noStrike" kern="1200" cap="none" spc="0" normalizeH="0" baseline="0" noProof="0" dirty="0">
                <a:ln>
                  <a:noFill/>
                </a:ln>
                <a:solidFill>
                  <a:srgbClr val="F6E2C9"/>
                </a:solidFill>
                <a:effectLst/>
                <a:uLnTx/>
                <a:uFillTx/>
                <a:latin typeface="Cooper Hewitt"/>
                <a:ea typeface="+mn-ea"/>
                <a:cs typeface="+mn-cs"/>
              </a:rPr>
              <a:t>“He Will Hold Me Fast” </a:t>
            </a:r>
          </a:p>
          <a:p>
            <a:pPr marL="0" marR="0" lvl="0" indent="0" algn="ctr" defTabSz="914400" rtl="0" eaLnBrk="1" fontAlgn="auto" latinLnBrk="0" hangingPunct="1">
              <a:lnSpc>
                <a:spcPts val="6460"/>
              </a:lnSpc>
              <a:spcBef>
                <a:spcPts val="0"/>
              </a:spcBef>
              <a:spcAft>
                <a:spcPts val="0"/>
              </a:spcAft>
              <a:buClrTx/>
              <a:buSzTx/>
              <a:buFontTx/>
              <a:buNone/>
              <a:tabLst/>
              <a:defRPr/>
            </a:pPr>
            <a:endParaRPr kumimoji="0" lang="en-US" sz="4800" b="0" i="0" u="none" strike="noStrike" kern="1200" cap="none" spc="0" normalizeH="0" baseline="0" noProof="0" dirty="0">
              <a:ln>
                <a:noFill/>
              </a:ln>
              <a:solidFill>
                <a:srgbClr val="F6E2C9"/>
              </a:solidFill>
              <a:effectLst/>
              <a:uLnTx/>
              <a:uFillTx/>
              <a:latin typeface="Cooper Hewitt"/>
              <a:ea typeface="+mn-ea"/>
              <a:cs typeface="+mn-cs"/>
            </a:endParaRP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He will hold me fast</a:t>
            </a: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He will hold me fast</a:t>
            </a: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For my Savior loves me so</a:t>
            </a: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He will hold me fast</a:t>
            </a:r>
          </a:p>
          <a:p>
            <a:pPr marL="0" marR="0" lvl="0" indent="0" algn="l" defTabSz="914400" rtl="0" eaLnBrk="1" fontAlgn="auto" latinLnBrk="0" hangingPunct="1">
              <a:lnSpc>
                <a:spcPts val="6460"/>
              </a:lnSpc>
              <a:spcBef>
                <a:spcPts val="0"/>
              </a:spcBef>
              <a:spcAft>
                <a:spcPts val="0"/>
              </a:spcAft>
              <a:buClrTx/>
              <a:buSzTx/>
              <a:buFontTx/>
              <a:buNone/>
              <a:tabLst/>
              <a:defRPr/>
            </a:pPr>
            <a:endParaRPr kumimoji="0" lang="en-US" sz="4800" b="0" i="0" u="none" strike="noStrike" kern="1200" cap="none" spc="0" normalizeH="0" baseline="0" noProof="0" dirty="0">
              <a:ln>
                <a:noFill/>
              </a:ln>
              <a:solidFill>
                <a:srgbClr val="F6E2C9"/>
              </a:solidFill>
              <a:effectLst/>
              <a:uLnTx/>
              <a:uFillTx/>
              <a:latin typeface="Cooper Hewitt"/>
              <a:ea typeface="+mn-ea"/>
              <a:cs typeface="+mn-cs"/>
            </a:endParaRPr>
          </a:p>
        </p:txBody>
      </p:sp>
    </p:spTree>
    <p:extLst>
      <p:ext uri="{BB962C8B-B14F-4D97-AF65-F5344CB8AC3E}">
        <p14:creationId xmlns:p14="http://schemas.microsoft.com/office/powerpoint/2010/main" val="3693150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
        <p:nvSpPr>
          <p:cNvPr id="3" name="TextBox 3"/>
          <p:cNvSpPr txBox="1"/>
          <p:nvPr/>
        </p:nvSpPr>
        <p:spPr>
          <a:xfrm>
            <a:off x="914400" y="2476500"/>
            <a:ext cx="16459200" cy="4099520"/>
          </a:xfrm>
          <a:prstGeom prst="rect">
            <a:avLst/>
          </a:prstGeom>
        </p:spPr>
        <p:txBody>
          <a:bodyPr wrap="square" lIns="0" tIns="0" rIns="0" bIns="0" rtlCol="0" anchor="t">
            <a:spAutoFit/>
          </a:bodyPr>
          <a:lstStyle/>
          <a:p>
            <a:pPr>
              <a:lnSpc>
                <a:spcPts val="6460"/>
              </a:lnSpc>
            </a:pPr>
            <a:r>
              <a:rPr lang="en-US" sz="4800" dirty="0">
                <a:solidFill>
                  <a:srgbClr val="F6E2C9"/>
                </a:solidFill>
                <a:latin typeface="Cooper Hewitt"/>
              </a:rPr>
              <a:t>Since, in the letter to the Hebrews, “…the whole power and work of Jesus Christ are set forth in the most graphic way, it rightly deserves to have the place and honor of an invaluable treasure.”																										John Calvin</a:t>
            </a:r>
          </a:p>
        </p:txBody>
      </p:sp>
    </p:spTree>
    <p:extLst>
      <p:ext uri="{BB962C8B-B14F-4D97-AF65-F5344CB8AC3E}">
        <p14:creationId xmlns:p14="http://schemas.microsoft.com/office/powerpoint/2010/main" val="21690563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2885" t="20242" b="23129"/>
          <a:stretch>
            <a:fillRect/>
          </a:stretch>
        </p:blipFill>
        <p:spPr>
          <a:xfrm>
            <a:off x="0" y="0"/>
            <a:ext cx="18288000" cy="10287000"/>
          </a:xfrm>
          <a:prstGeom prst="rect">
            <a:avLst/>
          </a:prstGeom>
        </p:spPr>
      </p:pic>
    </p:spTree>
    <p:extLst>
      <p:ext uri="{BB962C8B-B14F-4D97-AF65-F5344CB8AC3E}">
        <p14:creationId xmlns:p14="http://schemas.microsoft.com/office/powerpoint/2010/main" val="38690928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
        <p:nvSpPr>
          <p:cNvPr id="3" name="TextBox 3"/>
          <p:cNvSpPr txBox="1"/>
          <p:nvPr/>
        </p:nvSpPr>
        <p:spPr>
          <a:xfrm>
            <a:off x="1143000" y="3543300"/>
            <a:ext cx="17373600" cy="833562"/>
          </a:xfrm>
          <a:prstGeom prst="rect">
            <a:avLst/>
          </a:prstGeom>
        </p:spPr>
        <p:txBody>
          <a:bodyPr wrap="square" lIns="0" tIns="0" rIns="0" bIns="0" rtlCol="0" anchor="t">
            <a:spAutoFit/>
          </a:bodyPr>
          <a:lstStyle/>
          <a:p>
            <a:pPr marL="0" marR="0" lvl="0" indent="0" algn="l" defTabSz="914400" rtl="0" eaLnBrk="1" fontAlgn="auto" latinLnBrk="0" hangingPunct="1">
              <a:lnSpc>
                <a:spcPts val="6460"/>
              </a:lnSpc>
              <a:spcBef>
                <a:spcPts val="0"/>
              </a:spcBef>
              <a:spcAft>
                <a:spcPts val="0"/>
              </a:spcAft>
              <a:buClrTx/>
              <a:buSzTx/>
              <a:buFontTx/>
              <a:buNone/>
              <a:tabLst/>
              <a:defRPr/>
            </a:pPr>
            <a:r>
              <a:rPr kumimoji="0" lang="en-US" sz="6600" b="0" i="0" u="none" strike="noStrike" kern="1200" cap="none" spc="0" normalizeH="0" baseline="0" noProof="0" dirty="0">
                <a:ln>
                  <a:noFill/>
                </a:ln>
                <a:solidFill>
                  <a:srgbClr val="F6E2C9"/>
                </a:solidFill>
                <a:effectLst/>
                <a:uLnTx/>
                <a:uFillTx/>
                <a:latin typeface="Cooper Hewitt"/>
                <a:ea typeface="+mn-ea"/>
                <a:cs typeface="+mn-cs"/>
              </a:rPr>
              <a:t>I. Hold Fast to Jesus – (Intro and Overview)</a:t>
            </a:r>
          </a:p>
        </p:txBody>
      </p:sp>
    </p:spTree>
    <p:extLst>
      <p:ext uri="{BB962C8B-B14F-4D97-AF65-F5344CB8AC3E}">
        <p14:creationId xmlns:p14="http://schemas.microsoft.com/office/powerpoint/2010/main" val="30980032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
        <p:nvSpPr>
          <p:cNvPr id="3" name="TextBox 3"/>
          <p:cNvSpPr txBox="1"/>
          <p:nvPr/>
        </p:nvSpPr>
        <p:spPr>
          <a:xfrm>
            <a:off x="914400" y="2781300"/>
            <a:ext cx="17068800" cy="2432397"/>
          </a:xfrm>
          <a:prstGeom prst="rect">
            <a:avLst/>
          </a:prstGeom>
        </p:spPr>
        <p:txBody>
          <a:bodyPr wrap="square" lIns="0" tIns="0" rIns="0" bIns="0" rtlCol="0" anchor="t">
            <a:spAutoFit/>
          </a:bodyPr>
          <a:lstStyle/>
          <a:p>
            <a:pPr marL="0" marR="0" lvl="0" indent="0" algn="l"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“God would not have us waste precious time chasing a phantom…that is not necessary to understanding the letter.”												Dr. Robert Paul Martin</a:t>
            </a:r>
          </a:p>
        </p:txBody>
      </p:sp>
    </p:spTree>
    <p:extLst>
      <p:ext uri="{BB962C8B-B14F-4D97-AF65-F5344CB8AC3E}">
        <p14:creationId xmlns:p14="http://schemas.microsoft.com/office/powerpoint/2010/main" val="20226218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Tree>
    <p:extLst>
      <p:ext uri="{BB962C8B-B14F-4D97-AF65-F5344CB8AC3E}">
        <p14:creationId xmlns:p14="http://schemas.microsoft.com/office/powerpoint/2010/main" val="19147309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
        <p:nvSpPr>
          <p:cNvPr id="3" name="TextBox 3"/>
          <p:cNvSpPr txBox="1"/>
          <p:nvPr/>
        </p:nvSpPr>
        <p:spPr>
          <a:xfrm>
            <a:off x="993648" y="3009900"/>
            <a:ext cx="17297400" cy="2432397"/>
          </a:xfrm>
          <a:prstGeom prst="rect">
            <a:avLst/>
          </a:prstGeom>
        </p:spPr>
        <p:txBody>
          <a:bodyPr wrap="square" lIns="0" tIns="0" rIns="0" bIns="0" rtlCol="0" anchor="t">
            <a:spAutoFit/>
          </a:bodyPr>
          <a:lstStyle/>
          <a:p>
            <a:pPr marL="0" marR="0" lvl="0" indent="0" algn="l"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“Whatever the case may be, one of the symptoms of their community being in crises, was the faltering of their hope.”														William Lane</a:t>
            </a:r>
          </a:p>
        </p:txBody>
      </p:sp>
    </p:spTree>
    <p:extLst>
      <p:ext uri="{BB962C8B-B14F-4D97-AF65-F5344CB8AC3E}">
        <p14:creationId xmlns:p14="http://schemas.microsoft.com/office/powerpoint/2010/main" val="30615189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Tree>
    <p:extLst>
      <p:ext uri="{BB962C8B-B14F-4D97-AF65-F5344CB8AC3E}">
        <p14:creationId xmlns:p14="http://schemas.microsoft.com/office/powerpoint/2010/main" val="33000444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
        <p:nvSpPr>
          <p:cNvPr id="3" name="TextBox 3"/>
          <p:cNvSpPr txBox="1"/>
          <p:nvPr/>
        </p:nvSpPr>
        <p:spPr>
          <a:xfrm>
            <a:off x="990600" y="876300"/>
            <a:ext cx="16535400" cy="7433766"/>
          </a:xfrm>
          <a:prstGeom prst="rect">
            <a:avLst/>
          </a:prstGeom>
        </p:spPr>
        <p:txBody>
          <a:bodyPr wrap="square" lIns="0" tIns="0" rIns="0" bIns="0" rtlCol="0" anchor="t">
            <a:spAutoFit/>
          </a:bodyPr>
          <a:lstStyle/>
          <a:p>
            <a:pPr marL="0" marR="0" lvl="0" indent="0" algn="l"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“The writer encourages believers in faithful perseverance, not by beginning with exhortation, but by pointing to Christ and his glory…The needs of our feeble hearts are not first to be addressed by exhortation. Rather, the greatest essential of exhortation is that we first dwell upon Christ and not upon ourselves. Refreshment and renewal come to the hearts of Christians when a fresh view of Christ in his glory captivates the mind and affections.”																							David McWilliams</a:t>
            </a:r>
          </a:p>
        </p:txBody>
      </p:sp>
    </p:spTree>
    <p:extLst>
      <p:ext uri="{BB962C8B-B14F-4D97-AF65-F5344CB8AC3E}">
        <p14:creationId xmlns:p14="http://schemas.microsoft.com/office/powerpoint/2010/main" val="21486754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18FCE5BAAA9DE48AAD582BE180A42E5" ma:contentTypeVersion="16" ma:contentTypeDescription="Create a new document." ma:contentTypeScope="" ma:versionID="408e68595f2eca648bacd9b8bba8e6ce">
  <xsd:schema xmlns:xsd="http://www.w3.org/2001/XMLSchema" xmlns:xs="http://www.w3.org/2001/XMLSchema" xmlns:p="http://schemas.microsoft.com/office/2006/metadata/properties" xmlns:ns2="8bdf08a1-df4f-4202-9241-bdc03d33796c" xmlns:ns3="723f5446-4d32-45dc-b5ec-888de26ea981" targetNamespace="http://schemas.microsoft.com/office/2006/metadata/properties" ma:root="true" ma:fieldsID="0629efaec176dcc761911cea1835e939" ns2:_="" ns3:_="">
    <xsd:import namespace="8bdf08a1-df4f-4202-9241-bdc03d33796c"/>
    <xsd:import namespace="723f5446-4d32-45dc-b5ec-888de26ea981"/>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3:SharedWithUsers" minOccurs="0"/>
                <xsd:element ref="ns3:SharedWithDetail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bdf08a1-df4f-4202-9241-bdc03d33796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88740c93-0691-4494-8635-97c961ee9168"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23f5446-4d32-45dc-b5ec-888de26ea981"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b9a9bd8e-a800-4ff6-9b07-884834c18d2a}" ma:internalName="TaxCatchAll" ma:showField="CatchAllData" ma:web="723f5446-4d32-45dc-b5ec-888de26ea98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723f5446-4d32-45dc-b5ec-888de26ea981" xsi:nil="true"/>
    <lcf76f155ced4ddcb4097134ff3c332f xmlns="8bdf08a1-df4f-4202-9241-bdc03d33796c">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A72A470B-FA93-4309-886F-ED5924F4B26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bdf08a1-df4f-4202-9241-bdc03d33796c"/>
    <ds:schemaRef ds:uri="723f5446-4d32-45dc-b5ec-888de26ea98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CC0C933-EE2D-4E7A-A470-2937AE30B692}">
  <ds:schemaRefs>
    <ds:schemaRef ds:uri="http://schemas.microsoft.com/sharepoint/v3/contenttype/forms"/>
  </ds:schemaRefs>
</ds:datastoreItem>
</file>

<file path=customXml/itemProps3.xml><?xml version="1.0" encoding="utf-8"?>
<ds:datastoreItem xmlns:ds="http://schemas.openxmlformats.org/officeDocument/2006/customXml" ds:itemID="{B53886BF-FDC6-4EDE-92B6-C3A991B5ABBE}">
  <ds:schemaRefs>
    <ds:schemaRef ds:uri="http://schemas.microsoft.com/office/2006/metadata/properties"/>
    <ds:schemaRef ds:uri="http://schemas.microsoft.com/office/infopath/2007/PartnerControls"/>
    <ds:schemaRef ds:uri="723f5446-4d32-45dc-b5ec-888de26ea981"/>
    <ds:schemaRef ds:uri="8bdf08a1-df4f-4202-9241-bdc03d33796c"/>
  </ds:schemaRefs>
</ds:datastoreItem>
</file>

<file path=docProps/app.xml><?xml version="1.0" encoding="utf-8"?>
<Properties xmlns="http://schemas.openxmlformats.org/officeDocument/2006/extended-properties" xmlns:vt="http://schemas.openxmlformats.org/officeDocument/2006/docPropsVTypes">
  <TotalTime>4271</TotalTime>
  <Words>552</Words>
  <Application>Microsoft Office PowerPoint</Application>
  <PresentationFormat>Custom</PresentationFormat>
  <Paragraphs>46</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Cooper Hewitt Thin Bold</vt:lpstr>
      <vt:lpstr>Cooper Hewitt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HEBREWS</dc:title>
  <dc:creator>Danica Halverson</dc:creator>
  <cp:lastModifiedBy>Billy Freels</cp:lastModifiedBy>
  <cp:revision>25</cp:revision>
  <dcterms:created xsi:type="dcterms:W3CDTF">2006-08-16T00:00:00Z</dcterms:created>
  <dcterms:modified xsi:type="dcterms:W3CDTF">2025-04-06T16:27:56Z</dcterms:modified>
  <dc:identifier>DAFLq3_8Pqg</dc:identifie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0x010100A18FCE5BAAA9DE48AAD582BE180A42E5</vt:lpwstr>
  </property>
</Properties>
</file>