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6"/>
  </p:notesMasterIdLst>
  <p:sldIdLst>
    <p:sldId id="256" r:id="rId5"/>
    <p:sldId id="300" r:id="rId6"/>
    <p:sldId id="261" r:id="rId7"/>
    <p:sldId id="329" r:id="rId8"/>
    <p:sldId id="286" r:id="rId9"/>
    <p:sldId id="344" r:id="rId10"/>
    <p:sldId id="345" r:id="rId11"/>
    <p:sldId id="316" r:id="rId12"/>
    <p:sldId id="346" r:id="rId13"/>
    <p:sldId id="347" r:id="rId14"/>
    <p:sldId id="348" r:id="rId15"/>
    <p:sldId id="308" r:id="rId16"/>
    <p:sldId id="349" r:id="rId17"/>
    <p:sldId id="350" r:id="rId18"/>
    <p:sldId id="320" r:id="rId19"/>
    <p:sldId id="352" r:id="rId20"/>
    <p:sldId id="280" r:id="rId21"/>
    <p:sldId id="351" r:id="rId22"/>
    <p:sldId id="331" r:id="rId23"/>
    <p:sldId id="333" r:id="rId24"/>
    <p:sldId id="260" r:id="rId25"/>
  </p:sldIdLst>
  <p:sldSz cx="18288000" cy="10287000"/>
  <p:notesSz cx="6858000" cy="9144000"/>
  <p:embeddedFontLst>
    <p:embeddedFont>
      <p:font typeface="Cooper Hewitt" panose="020B0604020202020204" charset="0"/>
      <p:regular r:id="rId27"/>
    </p:embeddedFont>
    <p:embeddedFont>
      <p:font typeface="Cooper Hewitt Thin Bold" panose="020B0604020202020204" charset="0"/>
      <p:regular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89229-5DF2-4C56-B777-EB6A9AD83A68}" type="datetimeFigureOut">
              <a:rPr lang="en-US" smtClean="0"/>
              <a:t>6/14/2025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554AD-231E-44AF-BC2F-11AE76EF38D6}" type="slidenum">
              <a:rPr lang="en-US" smtClean="0"/>
              <a:t>‹#›</a:t>
            </a:fld>
            <a:endParaRPr lang="en-US" dirty="0"/>
          </a:p>
        </p:txBody>
      </p:sp>
    </p:spTree>
    <p:extLst>
      <p:ext uri="{BB962C8B-B14F-4D97-AF65-F5344CB8AC3E}">
        <p14:creationId xmlns:p14="http://schemas.microsoft.com/office/powerpoint/2010/main" val="17852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C3667D-B87D-F692-4563-0FC421EE6CC2}"/>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C5329ECA-8F4D-7266-A2E8-0DA20B4781A9}"/>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a:extLst>
              <a:ext uri="{FF2B5EF4-FFF2-40B4-BE49-F238E27FC236}">
                <a16:creationId xmlns:a16="http://schemas.microsoft.com/office/drawing/2014/main" id="{70AC376B-8031-386F-412C-081F85C1FACE}"/>
              </a:ext>
            </a:extLst>
          </p:cNvPr>
          <p:cNvSpPr txBox="1"/>
          <p:nvPr/>
        </p:nvSpPr>
        <p:spPr>
          <a:xfrm>
            <a:off x="914400" y="17907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“If a less costly method of saving sinners had been possible, if another way would have served the same purpose of redemption, that route would have been taken. But no other way was available that was consistent [fitting] with God’s own nature.”																											David McWilliams</a:t>
            </a:r>
          </a:p>
        </p:txBody>
      </p:sp>
    </p:spTree>
    <p:extLst>
      <p:ext uri="{BB962C8B-B14F-4D97-AF65-F5344CB8AC3E}">
        <p14:creationId xmlns:p14="http://schemas.microsoft.com/office/powerpoint/2010/main" val="277872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54BF4-06CA-BD08-212B-790F243F5857}"/>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A1D07E1E-6B5D-2032-8DD0-1A6A580E8FA6}"/>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4207660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90600" y="3543300"/>
            <a:ext cx="16383000" cy="835357"/>
          </a:xfrm>
          <a:prstGeom prst="rect">
            <a:avLst/>
          </a:prstGeom>
        </p:spPr>
        <p:txBody>
          <a:bodyPr wrap="square" lIns="0" tIns="0" rIns="0" bIns="0" rtlCol="0" anchor="t">
            <a:spAutoFit/>
          </a:bodyPr>
          <a:lstStyle/>
          <a:p>
            <a:pPr marR="0" lvl="0" algn="l" defTabSz="914400" rtl="0" eaLnBrk="1" fontAlgn="auto" latinLnBrk="0" hangingPunct="1">
              <a:lnSpc>
                <a:spcPts val="6460"/>
              </a:lnSpc>
              <a:spcBef>
                <a:spcPts val="0"/>
              </a:spcBef>
              <a:spcAft>
                <a:spcPts val="0"/>
              </a:spcAft>
              <a:buClrTx/>
              <a:buSzTx/>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  Our Unashamed Brother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(verses </a:t>
            </a:r>
            <a:r>
              <a:rPr lang="en-US" sz="4800" dirty="0">
                <a:solidFill>
                  <a:srgbClr val="F6E2C9"/>
                </a:solidFill>
                <a:latin typeface="Cooper Hewitt"/>
              </a:rPr>
              <a:t>11b-13</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25215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FAB38-0D33-AC4B-DA5D-A281613609AC}"/>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E18402BF-E637-0157-E952-21884CDCAB7B}"/>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a:extLst>
              <a:ext uri="{FF2B5EF4-FFF2-40B4-BE49-F238E27FC236}">
                <a16:creationId xmlns:a16="http://schemas.microsoft.com/office/drawing/2014/main" id="{FD4B36B9-F969-3302-2414-CF7ED9E944A4}"/>
              </a:ext>
            </a:extLst>
          </p:cNvPr>
          <p:cNvSpPr txBox="1"/>
          <p:nvPr/>
        </p:nvSpPr>
        <p:spPr>
          <a:xfrm>
            <a:off x="914400" y="1790700"/>
            <a:ext cx="165354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“We are poor, we are despised, we are persecuted; what is worse, we are imperfect and faulty, often sorrowful, cast down, condemning ourselves, groaning at the mercy seat; yet He is not ashamed to call us brothers…He is never ashamed to own the close relationship between us and Him.”													C.H. Spurgeon</a:t>
            </a:r>
          </a:p>
        </p:txBody>
      </p:sp>
    </p:spTree>
    <p:extLst>
      <p:ext uri="{BB962C8B-B14F-4D97-AF65-F5344CB8AC3E}">
        <p14:creationId xmlns:p14="http://schemas.microsoft.com/office/powerpoint/2010/main" val="280540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A1BF7B-DF27-D2BF-5D68-A6ABD3B8347E}"/>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C073405B-C196-6F89-6F3D-6A61CC21FF4F}"/>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58115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1352" y="18669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“Nothing But the Blood”</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can wash away my sin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Nothing but the blood of Jesus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can make me whole again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Nothing but the blood of Jesus</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075352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12F98-BD0F-BC79-5C8A-C54F2B1FD2D7}"/>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92C452D2-4736-4081-956A-700534D028D5}"/>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418662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2247900"/>
            <a:ext cx="16459200" cy="1598836"/>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2 Timothy 1:12</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“But I am not ashamed, for I know whom I have believed...” </a:t>
            </a:r>
          </a:p>
        </p:txBody>
      </p:sp>
    </p:spTree>
    <p:extLst>
      <p:ext uri="{BB962C8B-B14F-4D97-AF65-F5344CB8AC3E}">
        <p14:creationId xmlns:p14="http://schemas.microsoft.com/office/powerpoint/2010/main" val="753885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B1D5B-1E11-DF21-813A-8CF1CF700112}"/>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8A3C8F78-57BE-B713-0C64-35C5D8F6CF28}"/>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a:extLst>
              <a:ext uri="{FF2B5EF4-FFF2-40B4-BE49-F238E27FC236}">
                <a16:creationId xmlns:a16="http://schemas.microsoft.com/office/drawing/2014/main" id="{7E32EC5C-F43F-4DE5-28BF-07BF2EDB6199}"/>
              </a:ext>
            </a:extLst>
          </p:cNvPr>
          <p:cNvSpPr txBox="1"/>
          <p:nvPr/>
        </p:nvSpPr>
        <p:spPr>
          <a:xfrm>
            <a:off x="571500" y="2247900"/>
            <a:ext cx="17145000" cy="2432397"/>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“As these truths penetrate our hearts, we will be strengthened to stand tall in life’s inevitable storms.”																				R. Kent Hughes</a:t>
            </a:r>
          </a:p>
        </p:txBody>
      </p:sp>
    </p:spTree>
    <p:extLst>
      <p:ext uri="{BB962C8B-B14F-4D97-AF65-F5344CB8AC3E}">
        <p14:creationId xmlns:p14="http://schemas.microsoft.com/office/powerpoint/2010/main" val="159405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29090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“Jesus – The Better </a:t>
            </a:r>
            <a:r>
              <a:rPr lang="en-US" sz="9600" dirty="0">
                <a:solidFill>
                  <a:srgbClr val="F6E2C9"/>
                </a:solidFill>
                <a:latin typeface="Cooper Hewitt Thin Bold"/>
              </a:rPr>
              <a:t>Brother</a:t>
            </a: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a:t>
            </a:r>
          </a:p>
          <a:p>
            <a:pPr marL="0" marR="0" lvl="0" indent="0" algn="ctr" defTabSz="914400" rtl="0" eaLnBrk="1" fontAlgn="auto" latinLnBrk="0" hangingPunct="1">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Hebrews 2:10-13</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10668"/>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6E2C9"/>
                </a:solidFill>
                <a:effectLst/>
                <a:uLnTx/>
                <a:uFillTx/>
                <a:latin typeface="Cooper Hewitt"/>
                <a:ea typeface="+mn-ea"/>
                <a:cs typeface="+mn-cs"/>
              </a:rPr>
              <a:t>“Christ Our Hope in Life and Death”</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is our hope in life and death?</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alone, Christ alone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is our only confidence?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That our souls to him belong</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Who holds our days within his hand?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comes, apart from his command?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what will keep us to the end?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love of Christ, in which we stand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717765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28956"/>
            <a:ext cx="18288000" cy="10287000"/>
          </a:xfrm>
          <a:prstGeom prst="rect">
            <a:avLst/>
          </a:prstGeom>
        </p:spPr>
      </p:pic>
      <p:sp>
        <p:nvSpPr>
          <p:cNvPr id="3" name="TextBox 3"/>
          <p:cNvSpPr txBox="1"/>
          <p:nvPr/>
        </p:nvSpPr>
        <p:spPr>
          <a:xfrm>
            <a:off x="1143000" y="3543300"/>
            <a:ext cx="16230600" cy="835357"/>
          </a:xfrm>
          <a:prstGeom prst="rect">
            <a:avLst/>
          </a:prstGeom>
        </p:spPr>
        <p:txBody>
          <a:bodyPr wrap="square" lIns="0" tIns="0" rIns="0" bIns="0" rtlCol="0" anchor="t">
            <a:spAutoFit/>
          </a:bodyPr>
          <a:lstStyle/>
          <a:p>
            <a:pPr marL="1143000" marR="0" lvl="0" indent="-1143000" algn="l" defTabSz="914400" rtl="0" eaLnBrk="1" fontAlgn="auto" latinLnBrk="0" hangingPunct="1">
              <a:lnSpc>
                <a:spcPts val="6460"/>
              </a:lnSpc>
              <a:spcBef>
                <a:spcPts val="0"/>
              </a:spcBef>
              <a:spcAft>
                <a:spcPts val="0"/>
              </a:spcAft>
              <a:buClrTx/>
              <a:buSzTx/>
              <a:buFontTx/>
              <a:buAutoNum type="romanUcPeriod"/>
              <a:tabLst/>
              <a:defRPr/>
            </a:pPr>
            <a:r>
              <a:rPr lang="en-US" sz="7200" dirty="0">
                <a:solidFill>
                  <a:srgbClr val="F6E2C9"/>
                </a:solidFill>
                <a:latin typeface="Cooper Hewitt"/>
              </a:rPr>
              <a:t>Our Saving Brother </a:t>
            </a:r>
            <a:r>
              <a:rPr lang="en-US" sz="6600" dirty="0">
                <a:solidFill>
                  <a:srgbClr val="F6E2C9"/>
                </a:solidFill>
                <a:latin typeface="Cooper Hewitt"/>
              </a:rPr>
              <a:t>– </a:t>
            </a:r>
            <a:r>
              <a:rPr lang="en-US" sz="4800" dirty="0">
                <a:solidFill>
                  <a:srgbClr val="F6E2C9"/>
                </a:solidFill>
                <a:latin typeface="Cooper Hewitt"/>
              </a:rPr>
              <a:t>(verses 10-11a)</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0980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0193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“God formerly consecrated priests for their work through the sacrifice of other things. But the Lord Christ must be consecrated by his own sufferings and the sacrifice of himself.”																														John Owen</a:t>
            </a:r>
          </a:p>
        </p:txBody>
      </p:sp>
    </p:spTree>
    <p:extLst>
      <p:ext uri="{BB962C8B-B14F-4D97-AF65-F5344CB8AC3E}">
        <p14:creationId xmlns:p14="http://schemas.microsoft.com/office/powerpoint/2010/main" val="11648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608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30B63-2EE7-8517-6284-6D43445844A8}"/>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68B02247-76DD-8316-C283-0074441388C8}"/>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a:extLst>
              <a:ext uri="{FF2B5EF4-FFF2-40B4-BE49-F238E27FC236}">
                <a16:creationId xmlns:a16="http://schemas.microsoft.com/office/drawing/2014/main" id="{63982142-3124-10B4-23CE-698309B84E96}"/>
              </a:ext>
            </a:extLst>
          </p:cNvPr>
          <p:cNvSpPr txBox="1"/>
          <p:nvPr/>
        </p:nvSpPr>
        <p:spPr>
          <a:xfrm>
            <a:off x="914400" y="22479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“Few gospel summaries in Scripture so beautifully capture the work and ministry of Jesus as this phrase in Hebrews 2:10… “bringing many sons and daughters to glory”																	</a:t>
            </a:r>
            <a:r>
              <a:rPr lang="en-US" sz="4800" dirty="0">
                <a:solidFill>
                  <a:srgbClr val="F6E2C9"/>
                </a:solidFill>
                <a:latin typeface="Cooper Hewitt"/>
              </a:rPr>
              <a:t>Al Mohler</a:t>
            </a: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78701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7D1AA-7820-204A-9A18-082A7CF4E482}"/>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C57695C4-8451-9B62-8B83-8AACABAF69BE}"/>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49986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485900"/>
            <a:ext cx="16459200" cy="493308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8:15-17</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“15…you have received the Spirit of adoption as sons, by whom we cry, ‘Abba! Father!’ 16 The Spirit himself bears witness with our spirit that we are children of God, 17 and if children, then heirs—heirs of God and fellow heirs with Christ...”</a:t>
            </a:r>
          </a:p>
        </p:txBody>
      </p:sp>
    </p:spTree>
    <p:extLst>
      <p:ext uri="{BB962C8B-B14F-4D97-AF65-F5344CB8AC3E}">
        <p14:creationId xmlns:p14="http://schemas.microsoft.com/office/powerpoint/2010/main" val="194534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683D5-EB42-BBB2-2F57-34FBCE22CF1D}"/>
            </a:ext>
          </a:extLst>
        </p:cNvPr>
        <p:cNvGrpSpPr/>
        <p:nvPr/>
      </p:nvGrpSpPr>
      <p:grpSpPr>
        <a:xfrm>
          <a:off x="0" y="0"/>
          <a:ext cx="0" cy="0"/>
          <a:chOff x="0" y="0"/>
          <a:chExt cx="0" cy="0"/>
        </a:xfrm>
      </p:grpSpPr>
      <p:pic>
        <p:nvPicPr>
          <p:cNvPr id="2" name="Picture 2">
            <a:extLst>
              <a:ext uri="{FF2B5EF4-FFF2-40B4-BE49-F238E27FC236}">
                <a16:creationId xmlns:a16="http://schemas.microsoft.com/office/drawing/2014/main" id="{8C0BD51F-ABEC-D946-A320-EBF4374DA7E5}"/>
              </a:ext>
            </a:extLst>
          </p:cNvPr>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256370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35751</TotalTime>
  <Words>519</Words>
  <Application>Microsoft Office PowerPoint</Application>
  <PresentationFormat>Custom</PresentationFormat>
  <Paragraphs>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Cooper Hewitt</vt:lpstr>
      <vt:lpstr>Calibri</vt:lpstr>
      <vt:lpstr>Arial</vt:lpstr>
      <vt:lpstr>Cooper Hewitt Thin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80</cp:revision>
  <dcterms:created xsi:type="dcterms:W3CDTF">2006-08-16T00:00:00Z</dcterms:created>
  <dcterms:modified xsi:type="dcterms:W3CDTF">2025-06-14T20:12:58Z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