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38"/>
  </p:notesMasterIdLst>
  <p:sldIdLst>
    <p:sldId id="256" r:id="rId5"/>
    <p:sldId id="300" r:id="rId6"/>
    <p:sldId id="261" r:id="rId7"/>
    <p:sldId id="316" r:id="rId8"/>
    <p:sldId id="286" r:id="rId9"/>
    <p:sldId id="320" r:id="rId10"/>
    <p:sldId id="333" r:id="rId11"/>
    <p:sldId id="308" r:id="rId12"/>
    <p:sldId id="280" r:id="rId13"/>
    <p:sldId id="331" r:id="rId14"/>
    <p:sldId id="334" r:id="rId15"/>
    <p:sldId id="301" r:id="rId16"/>
    <p:sldId id="318" r:id="rId17"/>
    <p:sldId id="335" r:id="rId18"/>
    <p:sldId id="329" r:id="rId19"/>
    <p:sldId id="332" r:id="rId20"/>
    <p:sldId id="330" r:id="rId21"/>
    <p:sldId id="311" r:id="rId22"/>
    <p:sldId id="304" r:id="rId23"/>
    <p:sldId id="336" r:id="rId24"/>
    <p:sldId id="317" r:id="rId25"/>
    <p:sldId id="309" r:id="rId26"/>
    <p:sldId id="337" r:id="rId27"/>
    <p:sldId id="338" r:id="rId28"/>
    <p:sldId id="312" r:id="rId29"/>
    <p:sldId id="339" r:id="rId30"/>
    <p:sldId id="321" r:id="rId31"/>
    <p:sldId id="310" r:id="rId32"/>
    <p:sldId id="340" r:id="rId33"/>
    <p:sldId id="341" r:id="rId34"/>
    <p:sldId id="342" r:id="rId35"/>
    <p:sldId id="343" r:id="rId36"/>
    <p:sldId id="260" r:id="rId37"/>
  </p:sldIdLst>
  <p:sldSz cx="18288000" cy="10287000"/>
  <p:notesSz cx="6858000" cy="9144000"/>
  <p:embeddedFontLst>
    <p:embeddedFont>
      <p:font typeface="Cooper Hewitt" panose="020B0604020202020204" charset="0"/>
      <p:regular r:id="rId39"/>
    </p:embeddedFont>
    <p:embeddedFont>
      <p:font typeface="Cooper Hewitt Thin Bold" panose="020B0604020202020204" charset="0"/>
      <p:regular r:id="rId4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6/21/2025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dirty="0"/>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6/21/2025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290901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1638300"/>
            <a:ext cx="16459200" cy="6600205"/>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1 Corinthians 15:54-57</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“54 When the perishable puts on the imperishable, and the mortal puts on immortality, then shall come to pass the saying that is written: “Death is swallowed up in victory.” 55 “O death, where is your victory? O death, where is your sting?” 56 The sting of death is sin, and the power of sin is the law. 57 But thanks be to God, who gives us the victory through our Lord Jesus Christ.”</a:t>
            </a:r>
          </a:p>
        </p:txBody>
      </p:sp>
    </p:spTree>
    <p:extLst>
      <p:ext uri="{BB962C8B-B14F-4D97-AF65-F5344CB8AC3E}">
        <p14:creationId xmlns:p14="http://schemas.microsoft.com/office/powerpoint/2010/main" val="152885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4515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3009900"/>
            <a:ext cx="164592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Deuteronomy 32:29</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“See now that I, even I, am he, and there is no god beside me; I kill and I make alive; I wound and I heal…”</a:t>
            </a:r>
          </a:p>
        </p:txBody>
      </p:sp>
    </p:spTree>
    <p:extLst>
      <p:ext uri="{BB962C8B-B14F-4D97-AF65-F5344CB8AC3E}">
        <p14:creationId xmlns:p14="http://schemas.microsoft.com/office/powerpoint/2010/main" val="2085762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751712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1485900"/>
            <a:ext cx="16459200" cy="6600205"/>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devil is said to have the power of death, not because he can kill and destroy men at pleasure, but because he was the first introducer of sin, which brought death into the world, and so he was a murderer from the beginning; and he still tempts men to sin, and then accuses them of it, and terrifies and affrights them with the prospect of death as punishment…”																												John Gill</a:t>
            </a:r>
          </a:p>
        </p:txBody>
      </p:sp>
    </p:spTree>
    <p:extLst>
      <p:ext uri="{BB962C8B-B14F-4D97-AF65-F5344CB8AC3E}">
        <p14:creationId xmlns:p14="http://schemas.microsoft.com/office/powerpoint/2010/main" val="116486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080439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711103"/>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“Nothing more brings the mind into bondage than the fear of death.”																										Philo (Jewish Philosopher)</a:t>
            </a:r>
          </a:p>
        </p:txBody>
      </p:sp>
    </p:spTree>
    <p:extLst>
      <p:ext uri="{BB962C8B-B14F-4D97-AF65-F5344CB8AC3E}">
        <p14:creationId xmlns:p14="http://schemas.microsoft.com/office/powerpoint/2010/main" val="1674433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559380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1717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fear of death is endemic to the human race. It keeps dogging man’s steps whether he ignores it or turns and attempts to stare it down.”																					</a:t>
            </a:r>
            <a:r>
              <a:rPr lang="en-US" sz="4800" dirty="0">
                <a:solidFill>
                  <a:srgbClr val="F6E2C9"/>
                </a:solidFill>
                <a:latin typeface="Cooper Hewitt"/>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R. </a:t>
            </a:r>
            <a:r>
              <a:rPr lang="en-US" sz="4800" dirty="0">
                <a:solidFill>
                  <a:srgbClr val="F6E2C9"/>
                </a:solidFill>
                <a:latin typeface="Cooper Hewitt"/>
              </a:rPr>
              <a:t>Kent Hughes</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06867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9600" b="0" i="0" u="none" strike="noStrike" kern="1200" cap="none" spc="0" normalizeH="0" baseline="0" noProof="0" dirty="0">
                <a:ln>
                  <a:noFill/>
                </a:ln>
                <a:solidFill>
                  <a:srgbClr val="F6E2C9"/>
                </a:solidFill>
                <a:effectLst/>
                <a:uLnTx/>
                <a:uFillTx/>
                <a:latin typeface="Cooper Hewitt Thin Bold"/>
                <a:ea typeface="+mn-ea"/>
                <a:cs typeface="+mn-cs"/>
              </a:rPr>
              <a:t>“Jesus – The Better </a:t>
            </a:r>
            <a:r>
              <a:rPr lang="en-US" sz="9600" dirty="0">
                <a:solidFill>
                  <a:srgbClr val="F6E2C9"/>
                </a:solidFill>
                <a:latin typeface="Cooper Hewitt Thin Bold"/>
              </a:rPr>
              <a:t>Conqueror</a:t>
            </a:r>
            <a:r>
              <a:rPr kumimoji="0" lang="en-US" sz="9600" b="0" i="0" u="none" strike="noStrike" kern="1200" cap="none" spc="0" normalizeH="0" baseline="0" noProof="0" dirty="0">
                <a:ln>
                  <a:noFill/>
                </a:ln>
                <a:solidFill>
                  <a:srgbClr val="F6E2C9"/>
                </a:solidFill>
                <a:effectLst/>
                <a:uLnTx/>
                <a:uFillTx/>
                <a:latin typeface="Cooper Hewitt Thin Bold"/>
                <a:ea typeface="+mn-ea"/>
                <a:cs typeface="+mn-cs"/>
              </a:rPr>
              <a:t>”</a:t>
            </a:r>
          </a:p>
          <a:p>
            <a:pPr marL="0" marR="0" lvl="0" indent="0" algn="ctr" defTabSz="914400" rtl="0" eaLnBrk="1" fontAlgn="auto" latinLnBrk="0" hangingPunct="1">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Hebrews 2:14-15</a:t>
            </a: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4200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552700"/>
            <a:ext cx="164592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Ecclesiastes 7:2</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“[Death] is the end of all mankind, and the living will lay it to heart.”</a:t>
            </a:r>
          </a:p>
        </p:txBody>
      </p:sp>
    </p:spTree>
    <p:extLst>
      <p:ext uri="{BB962C8B-B14F-4D97-AF65-F5344CB8AC3E}">
        <p14:creationId xmlns:p14="http://schemas.microsoft.com/office/powerpoint/2010/main" val="536609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13716"/>
            <a:ext cx="18288000" cy="10287000"/>
          </a:xfrm>
          <a:prstGeom prst="rect">
            <a:avLst/>
          </a:prstGeom>
        </p:spPr>
      </p:pic>
      <p:sp>
        <p:nvSpPr>
          <p:cNvPr id="3" name="TextBox 3"/>
          <p:cNvSpPr txBox="1"/>
          <p:nvPr/>
        </p:nvSpPr>
        <p:spPr>
          <a:xfrm>
            <a:off x="723900" y="2724819"/>
            <a:ext cx="16840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“To believers in Jesus, death is the messenger from our Father in heaven calling us home to Him.” 												</a:t>
            </a:r>
            <a:r>
              <a:rPr lang="en-US" sz="4800" dirty="0">
                <a:solidFill>
                  <a:srgbClr val="F6E2C9"/>
                </a:solidFill>
                <a:latin typeface="Cooper Hewitt"/>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C.H. Spurgeon</a:t>
            </a:r>
          </a:p>
        </p:txBody>
      </p:sp>
    </p:spTree>
    <p:extLst>
      <p:ext uri="{BB962C8B-B14F-4D97-AF65-F5344CB8AC3E}">
        <p14:creationId xmlns:p14="http://schemas.microsoft.com/office/powerpoint/2010/main" val="348143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552700"/>
            <a:ext cx="16459200" cy="4099520"/>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John 11:25-26</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25 Jesus said, “I am the resurrection and the life. Whoever believes in me, though he die, yet shall he live, 26 and everyone who lives and believes in me shall never die. Do you believe this?” </a:t>
            </a:r>
          </a:p>
        </p:txBody>
      </p:sp>
    </p:spTree>
    <p:extLst>
      <p:ext uri="{BB962C8B-B14F-4D97-AF65-F5344CB8AC3E}">
        <p14:creationId xmlns:p14="http://schemas.microsoft.com/office/powerpoint/2010/main" val="1656252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13716"/>
            <a:ext cx="18288000" cy="10287000"/>
          </a:xfrm>
          <a:prstGeom prst="rect">
            <a:avLst/>
          </a:prstGeom>
        </p:spPr>
      </p:pic>
      <p:sp>
        <p:nvSpPr>
          <p:cNvPr id="3" name="TextBox 3"/>
          <p:cNvSpPr txBox="1"/>
          <p:nvPr/>
        </p:nvSpPr>
        <p:spPr>
          <a:xfrm>
            <a:off x="723900" y="2724819"/>
            <a:ext cx="16840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“We spend our years with sighing; it is a valley of tears; but death is the funeral of all our sorrows.”																				Thomas Watson</a:t>
            </a:r>
          </a:p>
        </p:txBody>
      </p:sp>
    </p:spTree>
    <p:extLst>
      <p:ext uri="{BB962C8B-B14F-4D97-AF65-F5344CB8AC3E}">
        <p14:creationId xmlns:p14="http://schemas.microsoft.com/office/powerpoint/2010/main" val="2006136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36286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552700"/>
            <a:ext cx="16459200" cy="1598836"/>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Philippians 1:21</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	“For to me to live is Christ, and to die is gain.” </a:t>
            </a:r>
          </a:p>
        </p:txBody>
      </p:sp>
    </p:spTree>
    <p:extLst>
      <p:ext uri="{BB962C8B-B14F-4D97-AF65-F5344CB8AC3E}">
        <p14:creationId xmlns:p14="http://schemas.microsoft.com/office/powerpoint/2010/main" val="481821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446006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8575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“Honesty compels us to admit that if the gospel is not true, then death is a horrifying reality we should fear. Death is the most frightening thing we can ever face without the gospel.”														</a:t>
            </a:r>
            <a:r>
              <a:rPr lang="en-US" sz="4800" dirty="0">
                <a:solidFill>
                  <a:srgbClr val="F6E2C9"/>
                </a:solidFill>
                <a:latin typeface="Cooper Hewitt"/>
              </a:rPr>
              <a:t>Al Mohler</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278014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19431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“It is from this fear that Christ has released us, by undergoing our curse, and thus taking away what was fearful in death. Although we must still meet death, let us nevertheless be calm and serene in living and dying, for we have Christ going before us.”																							John Calvin</a:t>
            </a:r>
          </a:p>
        </p:txBody>
      </p:sp>
    </p:spTree>
    <p:extLst>
      <p:ext uri="{BB962C8B-B14F-4D97-AF65-F5344CB8AC3E}">
        <p14:creationId xmlns:p14="http://schemas.microsoft.com/office/powerpoint/2010/main" val="446196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1143000" y="3543300"/>
            <a:ext cx="16230600" cy="835357"/>
          </a:xfrm>
          <a:prstGeom prst="rect">
            <a:avLst/>
          </a:prstGeom>
        </p:spPr>
        <p:txBody>
          <a:bodyPr wrap="square" lIns="0" tIns="0" rIns="0" bIns="0" rtlCol="0" anchor="t">
            <a:spAutoFit/>
          </a:bodyPr>
          <a:lstStyle/>
          <a:p>
            <a:pPr marL="1143000" marR="0" lvl="0" indent="-1143000" algn="l" defTabSz="914400" rtl="0" eaLnBrk="1" fontAlgn="auto" latinLnBrk="0" hangingPunct="1">
              <a:lnSpc>
                <a:spcPts val="6460"/>
              </a:lnSpc>
              <a:spcBef>
                <a:spcPts val="0"/>
              </a:spcBef>
              <a:spcAft>
                <a:spcPts val="0"/>
              </a:spcAft>
              <a:buClrTx/>
              <a:buSzTx/>
              <a:buFontTx/>
              <a:buAutoNum type="romanUcPeriod"/>
              <a:tabLst/>
              <a:defRPr/>
            </a:pPr>
            <a:r>
              <a:rPr lang="en-US" sz="7200" dirty="0">
                <a:solidFill>
                  <a:srgbClr val="F6E2C9"/>
                </a:solidFill>
                <a:latin typeface="Cooper Hewitt"/>
              </a:rPr>
              <a:t>How He Conquered </a:t>
            </a:r>
            <a:r>
              <a:rPr lang="en-US" sz="6600" dirty="0">
                <a:solidFill>
                  <a:srgbClr val="F6E2C9"/>
                </a:solidFill>
                <a:latin typeface="Cooper Hewitt"/>
              </a:rPr>
              <a:t>– </a:t>
            </a:r>
            <a:r>
              <a:rPr lang="en-US" sz="4800" dirty="0">
                <a:solidFill>
                  <a:srgbClr val="F6E2C9"/>
                </a:solidFill>
                <a:latin typeface="Cooper Hewitt"/>
              </a:rPr>
              <a:t>(verse 14a)</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098003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211959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1066800" y="571500"/>
            <a:ext cx="16459200" cy="898547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“Before the Throne of God Above”</a:t>
            </a: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Satan tempts me to despair</a:t>
            </a:r>
          </a:p>
          <a:p>
            <a:pPr marL="0" marR="0" lvl="0" indent="0" algn="ctr" defTabSz="914400" rtl="0" eaLnBrk="1" fontAlgn="auto" latinLnBrk="0" hangingPunct="1">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tells me of the guilt within,</a:t>
            </a:r>
          </a:p>
          <a:p>
            <a:pPr marL="0" marR="0" lvl="0" indent="0" algn="ctr" defTabSz="914400" rtl="0" eaLnBrk="1" fontAlgn="auto" latinLnBrk="0" hangingPunct="1">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upward I look and see him there</a:t>
            </a:r>
          </a:p>
          <a:p>
            <a:pPr marL="0" marR="0" lvl="0" indent="0" algn="ctr" defTabSz="914400" rtl="0" eaLnBrk="1" fontAlgn="auto" latinLnBrk="0" hangingPunct="1">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who made an end of all my sin.</a:t>
            </a:r>
          </a:p>
          <a:p>
            <a:pPr marL="0" marR="0" lvl="0" indent="0" algn="ctr" defTabSz="914400" rtl="0" eaLnBrk="1" fontAlgn="auto" latinLnBrk="0" hangingPunct="1">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Because the sinless Savior died,</a:t>
            </a:r>
          </a:p>
          <a:p>
            <a:pPr marL="0" marR="0" lvl="0" indent="0" algn="ctr" defTabSz="914400" rtl="0" eaLnBrk="1" fontAlgn="auto" latinLnBrk="0" hangingPunct="1">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my sinful soul is counted free;</a:t>
            </a:r>
          </a:p>
          <a:p>
            <a:pPr marL="0" marR="0" lvl="0" indent="0" algn="ctr" defTabSz="914400" rtl="0" eaLnBrk="1" fontAlgn="auto" latinLnBrk="0" hangingPunct="1">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God the just is satisfied</a:t>
            </a:r>
          </a:p>
          <a:p>
            <a:pPr marL="0" marR="0" lvl="0" indent="0" algn="ctr" defTabSz="914400" rtl="0" eaLnBrk="1" fontAlgn="auto" latinLnBrk="0" hangingPunct="1">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to look on him and pardon me,</a:t>
            </a:r>
          </a:p>
          <a:p>
            <a:pPr marL="0" marR="0" lvl="0" indent="0" algn="ctr" defTabSz="914400" rtl="0" eaLnBrk="1" fontAlgn="auto" latinLnBrk="0" hangingPunct="1">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to look on him and pardon me.</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714569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1066800" y="571500"/>
            <a:ext cx="16459200" cy="898547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“Before the Throne of God Above”</a:t>
            </a: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Behold him there, the risen Lamb,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my perfect, spotless righteousness,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great unchangeable I 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King of glory and of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At one with him, I cannot die;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my soul is purchased by his blood.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My life is hid with Christ on high,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with Christ my Savior and my God,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with Christ my Savior and my God.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16043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6909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1485900"/>
            <a:ext cx="16459200" cy="5766643"/>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John 1:1, 14</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 In the beginning was the Word [Jesus], and the Word was with God, and the Word was God.</a:t>
            </a:r>
          </a:p>
          <a:p>
            <a:pPr marL="0" marR="0" lvl="0" indent="0" algn="just"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14 And the Word became flesh and dwelt among us, and we have seen his glory, glory as of the only Son from the Father, full of grace and truth.”</a:t>
            </a:r>
          </a:p>
        </p:txBody>
      </p:sp>
    </p:spTree>
    <p:extLst>
      <p:ext uri="{BB962C8B-B14F-4D97-AF65-F5344CB8AC3E}">
        <p14:creationId xmlns:p14="http://schemas.microsoft.com/office/powerpoint/2010/main" val="1945349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56087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914400" y="800100"/>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“In Christ Alone”</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Christ alone who took on flesh</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Fullness of God in helpless babe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This gift of love and righteousness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Scorned by the ones He came to save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Till on that cross as Jesus died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wrath of God was satisfied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every sin on Him was laid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Here in the death of Christ I live</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075352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914400" y="800100"/>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“In Christ Alone”</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There in the ground His body lay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Light of the world by darkness slain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Then bursting forth in glorious day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Up from the grave He rose again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as He stands in victory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Sin's curse has lost its grip on me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I am His and He is mine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Bought with the precious blood of Christ</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717765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6230600" cy="835357"/>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What </a:t>
            </a:r>
            <a:r>
              <a:rPr lang="en-US" sz="7200" dirty="0">
                <a:solidFill>
                  <a:srgbClr val="F6E2C9"/>
                </a:solidFill>
                <a:latin typeface="Cooper Hewitt"/>
              </a:rPr>
              <a:t>H</a:t>
            </a:r>
            <a:r>
              <a:rPr kumimoji="0" lang="en-US" sz="7200" b="0" i="0" u="none" strike="noStrike" kern="1200" cap="none" spc="0" normalizeH="0" baseline="0" noProof="0" dirty="0">
                <a:ln>
                  <a:noFill/>
                </a:ln>
                <a:solidFill>
                  <a:srgbClr val="F6E2C9"/>
                </a:solidFill>
                <a:effectLst/>
                <a:uLnTx/>
                <a:uFillTx/>
                <a:latin typeface="Cooper Hewitt"/>
                <a:ea typeface="+mn-ea"/>
                <a:cs typeface="+mn-cs"/>
              </a:rPr>
              <a:t>e Conquered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(verses </a:t>
            </a:r>
            <a:r>
              <a:rPr lang="en-US" sz="4800" dirty="0">
                <a:solidFill>
                  <a:srgbClr val="F6E2C9"/>
                </a:solidFill>
                <a:latin typeface="Cooper Hewitt"/>
              </a:rPr>
              <a:t>14b-15</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25215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247900"/>
            <a:ext cx="16459200" cy="4099520"/>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2 Timothy 1:10</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which now has been manifested through the appearing of our Savior Christ Jesus, who abolished death and brought life and immortality to light through the gospel…”</a:t>
            </a:r>
          </a:p>
        </p:txBody>
      </p:sp>
    </p:spTree>
    <p:extLst>
      <p:ext uri="{BB962C8B-B14F-4D97-AF65-F5344CB8AC3E}">
        <p14:creationId xmlns:p14="http://schemas.microsoft.com/office/powerpoint/2010/main" val="753885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35751</TotalTime>
  <Words>1042</Words>
  <Application>Microsoft Office PowerPoint</Application>
  <PresentationFormat>Custom</PresentationFormat>
  <Paragraphs>70</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Cooper Hewitt Thin Bold</vt:lpstr>
      <vt:lpstr>Cooper Hewitt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70</cp:revision>
  <dcterms:created xsi:type="dcterms:W3CDTF">2006-08-16T00:00:00Z</dcterms:created>
  <dcterms:modified xsi:type="dcterms:W3CDTF">2025-06-21T21:54:11Z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