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29"/>
  </p:notesMasterIdLst>
  <p:sldIdLst>
    <p:sldId id="256" r:id="rId5"/>
    <p:sldId id="300" r:id="rId6"/>
    <p:sldId id="261" r:id="rId7"/>
    <p:sldId id="334" r:id="rId8"/>
    <p:sldId id="301" r:id="rId9"/>
    <p:sldId id="308" r:id="rId10"/>
    <p:sldId id="320" r:id="rId11"/>
    <p:sldId id="330" r:id="rId12"/>
    <p:sldId id="332" r:id="rId13"/>
    <p:sldId id="318" r:id="rId14"/>
    <p:sldId id="346" r:id="rId15"/>
    <p:sldId id="311" r:id="rId16"/>
    <p:sldId id="345" r:id="rId17"/>
    <p:sldId id="304" r:id="rId18"/>
    <p:sldId id="336" r:id="rId19"/>
    <p:sldId id="309" r:id="rId20"/>
    <p:sldId id="321" r:id="rId21"/>
    <p:sldId id="337" r:id="rId22"/>
    <p:sldId id="338" r:id="rId23"/>
    <p:sldId id="344" r:id="rId24"/>
    <p:sldId id="310" r:id="rId25"/>
    <p:sldId id="341" r:id="rId26"/>
    <p:sldId id="342" r:id="rId27"/>
    <p:sldId id="260" r:id="rId28"/>
  </p:sldIdLst>
  <p:sldSz cx="18288000" cy="10287000"/>
  <p:notesSz cx="6858000" cy="9144000"/>
  <p:embeddedFontLst>
    <p:embeddedFont>
      <p:font typeface="Cooper Hewitt" panose="020B0604020202020204" charset="0"/>
      <p:regular r:id="rId30"/>
    </p:embeddedFont>
    <p:embeddedFont>
      <p:font typeface="Cooper Hewitt Thin Bold" panose="020B0604020202020204" charset="0"/>
      <p:regular r:id="rId3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69" d="100"/>
          <a:sy n="69" d="100"/>
        </p:scale>
        <p:origin x="75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font" Target="fonts/font2.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font" Target="fonts/font1.fntdata"/><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E89229-5DF2-4C56-B777-EB6A9AD83A68}" type="datetimeFigureOut">
              <a:rPr lang="en-US" smtClean="0"/>
              <a:t>7/6/2025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8554AD-231E-44AF-BC2F-11AE76EF38D6}" type="slidenum">
              <a:rPr lang="en-US" smtClean="0"/>
              <a:t>‹#›</a:t>
            </a:fld>
            <a:endParaRPr lang="en-US" dirty="0"/>
          </a:p>
        </p:txBody>
      </p:sp>
    </p:spTree>
    <p:extLst>
      <p:ext uri="{BB962C8B-B14F-4D97-AF65-F5344CB8AC3E}">
        <p14:creationId xmlns:p14="http://schemas.microsoft.com/office/powerpoint/2010/main" val="178520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7/6/2025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7/6/2025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7/6/2025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7/6/2025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7/6/2025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
        <p:nvSpPr>
          <p:cNvPr id="3" name="TextBox 3"/>
          <p:cNvSpPr txBox="1"/>
          <p:nvPr/>
        </p:nvSpPr>
        <p:spPr>
          <a:xfrm>
            <a:off x="3200401" y="1826537"/>
            <a:ext cx="11887200" cy="3318216"/>
          </a:xfrm>
          <a:prstGeom prst="rect">
            <a:avLst/>
          </a:prstGeom>
        </p:spPr>
        <p:txBody>
          <a:bodyPr wrap="square" lIns="0" tIns="0" rIns="0" bIns="0" rtlCol="0" anchor="t">
            <a:spAutoFit/>
          </a:bodyPr>
          <a:lstStyle/>
          <a:p>
            <a:pPr algn="ctr">
              <a:lnSpc>
                <a:spcPts val="27298"/>
              </a:lnSpc>
            </a:pPr>
            <a:r>
              <a:rPr lang="en-US" sz="19500" dirty="0">
                <a:solidFill>
                  <a:srgbClr val="F6E2C9"/>
                </a:solidFill>
                <a:latin typeface="Cooper Hewitt Thin Bold"/>
              </a:rPr>
              <a:t>HEBREWS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p:cNvSpPr txBox="1"/>
          <p:nvPr/>
        </p:nvSpPr>
        <p:spPr>
          <a:xfrm>
            <a:off x="941832" y="3009900"/>
            <a:ext cx="16459200" cy="2432397"/>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1 John 4:10</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“In this is love, not that we have loved God but that he loved us and sent his Son to be the propitiation for our sins.”</a:t>
            </a:r>
          </a:p>
        </p:txBody>
      </p:sp>
    </p:spTree>
    <p:extLst>
      <p:ext uri="{BB962C8B-B14F-4D97-AF65-F5344CB8AC3E}">
        <p14:creationId xmlns:p14="http://schemas.microsoft.com/office/powerpoint/2010/main" val="2085762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3048" y="10668"/>
            <a:ext cx="18288000" cy="10287000"/>
          </a:xfrm>
          <a:prstGeom prst="rect">
            <a:avLst/>
          </a:prstGeom>
        </p:spPr>
      </p:pic>
      <p:sp>
        <p:nvSpPr>
          <p:cNvPr id="3" name="TextBox 3"/>
          <p:cNvSpPr txBox="1"/>
          <p:nvPr/>
        </p:nvSpPr>
        <p:spPr>
          <a:xfrm>
            <a:off x="911352" y="723900"/>
            <a:ext cx="16459200" cy="9100889"/>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6E2C9"/>
                </a:solidFill>
                <a:effectLst/>
                <a:uLnTx/>
                <a:uFillTx/>
                <a:latin typeface="Cooper Hewitt"/>
                <a:ea typeface="+mn-ea"/>
                <a:cs typeface="+mn-cs"/>
              </a:rPr>
              <a:t>“How Deep the Father’s Love For Us”</a:t>
            </a:r>
          </a:p>
          <a:p>
            <a:pPr marL="0" marR="0" lvl="0" indent="0" algn="ctr" defTabSz="914400" rtl="0" eaLnBrk="1" fontAlgn="auto" latinLnBrk="0" hangingPunct="1">
              <a:lnSpc>
                <a:spcPts val="6460"/>
              </a:lnSpc>
              <a:spcBef>
                <a:spcPts val="0"/>
              </a:spcBef>
              <a:spcAft>
                <a:spcPts val="0"/>
              </a:spcAft>
              <a:buClrTx/>
              <a:buSzTx/>
              <a:buFontTx/>
              <a:buNone/>
              <a:tabLst/>
              <a:defRPr/>
            </a:pPr>
            <a:endParaRPr kumimoji="0" lang="en-US" sz="36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How deep the Father's love for us</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How vast beyond all measure</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That He should give His only Son</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To make a wretch His treasure</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How great the pain of searing loss</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The Father turns His face away</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As wounds which mar the Chosen One</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Bring many sons to glory</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693201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2559380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1143000" y="3543300"/>
            <a:ext cx="16230600" cy="835357"/>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7200" b="0" i="0" u="none" strike="noStrike" kern="1200" cap="none" spc="0" normalizeH="0" baseline="0" noProof="0" dirty="0">
                <a:ln>
                  <a:noFill/>
                </a:ln>
                <a:solidFill>
                  <a:srgbClr val="F6E2C9"/>
                </a:solidFill>
                <a:effectLst/>
                <a:uLnTx/>
                <a:uFillTx/>
                <a:latin typeface="Cooper Hewitt"/>
                <a:ea typeface="+mn-ea"/>
                <a:cs typeface="+mn-cs"/>
              </a:rPr>
              <a:t>III.  To Be Our Help </a:t>
            </a:r>
            <a:r>
              <a:rPr kumimoji="0" lang="en-US" sz="6600" b="0" i="0" u="none" strike="noStrike" kern="1200" cap="none" spc="0" normalizeH="0" baseline="0" noProof="0" dirty="0">
                <a:ln>
                  <a:noFill/>
                </a:ln>
                <a:solidFill>
                  <a:srgbClr val="F6E2C9"/>
                </a:solidFill>
                <a:effectLst/>
                <a:uLnTx/>
                <a:uFillTx/>
                <a:latin typeface="Cooper Hewitt"/>
                <a:ea typeface="+mn-ea"/>
                <a:cs typeface="+mn-cs"/>
              </a:rPr>
              <a:t>- </a:t>
            </a:r>
            <a:r>
              <a:rPr kumimoji="0" lang="en-US" sz="4800" b="0" i="0" u="none" strike="noStrike" kern="1200" cap="none" spc="0" normalizeH="0" baseline="0" noProof="0">
                <a:ln>
                  <a:noFill/>
                </a:ln>
                <a:solidFill>
                  <a:srgbClr val="F6E2C9"/>
                </a:solidFill>
                <a:effectLst/>
                <a:uLnTx/>
                <a:uFillTx/>
                <a:latin typeface="Cooper Hewitt"/>
                <a:ea typeface="+mn-ea"/>
                <a:cs typeface="+mn-cs"/>
              </a:rPr>
              <a:t>(verses </a:t>
            </a:r>
            <a:r>
              <a:rPr kumimoji="0" lang="en-US" sz="4800" b="0" i="0" u="none" strike="noStrike" kern="1200" cap="none" spc="0" normalizeH="0" baseline="0" noProof="0" dirty="0">
                <a:ln>
                  <a:noFill/>
                </a:ln>
                <a:solidFill>
                  <a:srgbClr val="F6E2C9"/>
                </a:solidFill>
                <a:effectLst/>
                <a:uLnTx/>
                <a:uFillTx/>
                <a:latin typeface="Cooper Hewitt"/>
                <a:ea typeface="+mn-ea"/>
                <a:cs typeface="+mn-cs"/>
              </a:rPr>
              <a:t>16, 18)</a:t>
            </a:r>
            <a:endParaRPr kumimoji="0" lang="en-US" sz="66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2544527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2476500"/>
            <a:ext cx="16459200" cy="3265959"/>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“He could not yield to temptation, but He did suffer from it…His mind was grieved, and vexed, and troubled by the temptation He had to bear.”																				</a:t>
            </a:r>
            <a:r>
              <a:rPr lang="en-US" sz="4800" dirty="0">
                <a:solidFill>
                  <a:srgbClr val="F6E2C9"/>
                </a:solidFill>
                <a:latin typeface="Cooper Hewitt"/>
              </a:rPr>
              <a:t>			</a:t>
            </a:r>
            <a:r>
              <a:rPr kumimoji="0" lang="en-US" sz="4800" b="0" i="0" u="none" strike="noStrike" kern="1200" cap="none" spc="0" normalizeH="0" baseline="0" noProof="0" dirty="0">
                <a:ln>
                  <a:noFill/>
                </a:ln>
                <a:solidFill>
                  <a:srgbClr val="F6E2C9"/>
                </a:solidFill>
                <a:effectLst/>
                <a:uLnTx/>
                <a:uFillTx/>
                <a:latin typeface="Cooper Hewitt"/>
                <a:ea typeface="+mn-ea"/>
                <a:cs typeface="+mn-cs"/>
              </a:rPr>
              <a:t>C.H. Spurgeon</a:t>
            </a:r>
          </a:p>
        </p:txBody>
      </p:sp>
    </p:spTree>
    <p:extLst>
      <p:ext uri="{BB962C8B-B14F-4D97-AF65-F5344CB8AC3E}">
        <p14:creationId xmlns:p14="http://schemas.microsoft.com/office/powerpoint/2010/main" val="2006867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24200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13716"/>
            <a:ext cx="18288000" cy="10287000"/>
          </a:xfrm>
          <a:prstGeom prst="rect">
            <a:avLst/>
          </a:prstGeom>
        </p:spPr>
      </p:pic>
      <p:sp>
        <p:nvSpPr>
          <p:cNvPr id="3" name="TextBox 3"/>
          <p:cNvSpPr txBox="1"/>
          <p:nvPr/>
        </p:nvSpPr>
        <p:spPr>
          <a:xfrm>
            <a:off x="723900" y="2171700"/>
            <a:ext cx="16840200" cy="4933082"/>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“He felt temptation to a degree that we could not possibly experience. Most of us never know the full degree of resistible temptation, simply because we usually succumb long before that degree is reached. But since Jesus never sinned, he took the full measure of every temptation that came to Him.”									</a:t>
            </a:r>
            <a:r>
              <a:rPr lang="en-US" sz="4800" dirty="0">
                <a:solidFill>
                  <a:srgbClr val="F6E2C9"/>
                </a:solidFill>
                <a:latin typeface="Cooper Hewitt"/>
              </a:rPr>
              <a:t>						John MacArthur</a:t>
            </a: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3481439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34460064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p:cNvSpPr txBox="1"/>
          <p:nvPr/>
        </p:nvSpPr>
        <p:spPr>
          <a:xfrm>
            <a:off x="941832" y="1714500"/>
            <a:ext cx="16459200" cy="5766643"/>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Hebrews 4:15-16</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“15 For we do not have a high priest who is unable to sympathize with our weaknesses, but one who in every respect has been tempted as we are, yet without sin.          16 Let us then with confidence draw near to the throne of grace, that we may receive mercy and find grace to help in time of need.”</a:t>
            </a:r>
          </a:p>
        </p:txBody>
      </p:sp>
    </p:spTree>
    <p:extLst>
      <p:ext uri="{BB962C8B-B14F-4D97-AF65-F5344CB8AC3E}">
        <p14:creationId xmlns:p14="http://schemas.microsoft.com/office/powerpoint/2010/main" val="16562528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13716"/>
            <a:ext cx="18288000" cy="10287000"/>
          </a:xfrm>
          <a:prstGeom prst="rect">
            <a:avLst/>
          </a:prstGeom>
        </p:spPr>
      </p:pic>
      <p:sp>
        <p:nvSpPr>
          <p:cNvPr id="3" name="TextBox 3"/>
          <p:cNvSpPr txBox="1"/>
          <p:nvPr/>
        </p:nvSpPr>
        <p:spPr>
          <a:xfrm>
            <a:off x="723900" y="2724819"/>
            <a:ext cx="16840200" cy="4099520"/>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“Jesus is able. He is able to understand what you are going through. He is able to hear you with a sympathetic and merciful heart when you cry out...and most importantly Jesus is able to deliver you.”																									Richard Phillips</a:t>
            </a:r>
          </a:p>
        </p:txBody>
      </p:sp>
    </p:spTree>
    <p:extLst>
      <p:ext uri="{BB962C8B-B14F-4D97-AF65-F5344CB8AC3E}">
        <p14:creationId xmlns:p14="http://schemas.microsoft.com/office/powerpoint/2010/main" val="2006136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
        <p:nvSpPr>
          <p:cNvPr id="3" name="TextBox 3"/>
          <p:cNvSpPr txBox="1"/>
          <p:nvPr/>
        </p:nvSpPr>
        <p:spPr>
          <a:xfrm>
            <a:off x="1143000" y="723900"/>
            <a:ext cx="16383000" cy="4732065"/>
          </a:xfrm>
          <a:prstGeom prst="rect">
            <a:avLst/>
          </a:prstGeom>
        </p:spPr>
        <p:txBody>
          <a:bodyPr wrap="square" lIns="0" tIns="0" rIns="0" bIns="0" rtlCol="0" anchor="t">
            <a:spAutoFit/>
          </a:bodyPr>
          <a:lstStyle/>
          <a:p>
            <a:pPr marL="0" marR="0" lvl="0" indent="0" algn="ctr" defTabSz="914400" rtl="0" eaLnBrk="1" fontAlgn="auto" latinLnBrk="0" hangingPunct="1">
              <a:lnSpc>
                <a:spcPts val="27298"/>
              </a:lnSpc>
              <a:spcBef>
                <a:spcPts val="0"/>
              </a:spcBef>
              <a:spcAft>
                <a:spcPts val="0"/>
              </a:spcAft>
              <a:buClrTx/>
              <a:buSzTx/>
              <a:buFontTx/>
              <a:buNone/>
              <a:tabLst/>
              <a:defRPr/>
            </a:pPr>
            <a:r>
              <a:rPr kumimoji="0" lang="en-US" sz="8000" b="0" i="0" u="none" strike="noStrike" kern="1200" cap="none" spc="0" normalizeH="0" baseline="0" noProof="0" dirty="0">
                <a:ln>
                  <a:noFill/>
                </a:ln>
                <a:solidFill>
                  <a:srgbClr val="F6E2C9"/>
                </a:solidFill>
                <a:effectLst/>
                <a:uLnTx/>
                <a:uFillTx/>
                <a:latin typeface="Cooper Hewitt Thin Bold"/>
                <a:ea typeface="+mn-ea"/>
                <a:cs typeface="+mn-cs"/>
              </a:rPr>
              <a:t>“</a:t>
            </a:r>
            <a:r>
              <a:rPr kumimoji="0" lang="en-US" sz="8000" b="0" i="0" u="none" strike="noStrike" kern="1200" cap="none" spc="0" normalizeH="0" baseline="0" noProof="0">
                <a:ln>
                  <a:noFill/>
                </a:ln>
                <a:solidFill>
                  <a:srgbClr val="F6E2C9"/>
                </a:solidFill>
                <a:effectLst/>
                <a:uLnTx/>
                <a:uFillTx/>
                <a:latin typeface="Cooper Hewitt Thin Bold"/>
                <a:ea typeface="+mn-ea"/>
                <a:cs typeface="+mn-cs"/>
              </a:rPr>
              <a:t>Why Did </a:t>
            </a:r>
            <a:r>
              <a:rPr kumimoji="0" lang="en-US" sz="8000" b="0" i="0" u="none" strike="noStrike" kern="1200" cap="none" spc="0" normalizeH="0" baseline="0" noProof="0" dirty="0">
                <a:ln>
                  <a:noFill/>
                </a:ln>
                <a:solidFill>
                  <a:srgbClr val="F6E2C9"/>
                </a:solidFill>
                <a:effectLst/>
                <a:uLnTx/>
                <a:uFillTx/>
                <a:latin typeface="Cooper Hewitt Thin Bold"/>
                <a:ea typeface="+mn-ea"/>
                <a:cs typeface="+mn-cs"/>
              </a:rPr>
              <a:t>Jesus Become Like Us?”</a:t>
            </a:r>
          </a:p>
          <a:p>
            <a:pPr marL="0" marR="0" lvl="0" indent="0" algn="ctr" defTabSz="914400" rtl="0" eaLnBrk="1" fontAlgn="auto" latinLnBrk="0" hangingPunct="1">
              <a:spcBef>
                <a:spcPts val="0"/>
              </a:spcBef>
              <a:spcAft>
                <a:spcPts val="0"/>
              </a:spcAft>
              <a:buClrTx/>
              <a:buSzTx/>
              <a:buFontTx/>
              <a:buNone/>
              <a:tabLst/>
              <a:defRPr/>
            </a:pPr>
            <a:r>
              <a:rPr kumimoji="0" lang="en-US" sz="7200" b="0" i="0" u="none" strike="noStrike" kern="1200" cap="none" spc="0" normalizeH="0" baseline="0" noProof="0" dirty="0">
                <a:ln>
                  <a:noFill/>
                </a:ln>
                <a:solidFill>
                  <a:srgbClr val="F6E2C9"/>
                </a:solidFill>
                <a:effectLst/>
                <a:uLnTx/>
                <a:uFillTx/>
                <a:latin typeface="Cooper Hewitt Thin Bold"/>
                <a:ea typeface="+mn-ea"/>
                <a:cs typeface="+mn-cs"/>
              </a:rPr>
              <a:t>Hebrews 2:16-18</a:t>
            </a:r>
          </a:p>
        </p:txBody>
      </p:sp>
    </p:spTree>
    <p:extLst>
      <p:ext uri="{BB962C8B-B14F-4D97-AF65-F5344CB8AC3E}">
        <p14:creationId xmlns:p14="http://schemas.microsoft.com/office/powerpoint/2010/main" val="19597450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4249843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2171700"/>
            <a:ext cx="16459200" cy="4933082"/>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“Christ had particular experience about weakness, sorrows, and the miseries of human nature as He was attacked by temptations. He felt this and will never forget it. His heart is therefore inclined to compassion and knows what brings relief.”														</a:t>
            </a:r>
          </a:p>
          <a:p>
            <a:pPr marL="0" marR="0" lvl="0" indent="0" algn="just" defTabSz="914400" rtl="0" eaLnBrk="1" fontAlgn="auto" latinLnBrk="0" hangingPunct="1">
              <a:lnSpc>
                <a:spcPts val="6460"/>
              </a:lnSpc>
              <a:spcBef>
                <a:spcPts val="0"/>
              </a:spcBef>
              <a:spcAft>
                <a:spcPts val="0"/>
              </a:spcAft>
              <a:buClrTx/>
              <a:buSzTx/>
              <a:buFontTx/>
              <a:buNone/>
              <a:tabLst/>
              <a:defRPr/>
            </a:pPr>
            <a:r>
              <a:rPr lang="en-US" sz="4800" dirty="0">
                <a:solidFill>
                  <a:srgbClr val="F6E2C9"/>
                </a:solidFill>
                <a:latin typeface="Cooper Hewitt"/>
              </a:rPr>
              <a:t>														John Owen</a:t>
            </a: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22780140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22119598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3048" y="10668"/>
            <a:ext cx="18288000" cy="10287000"/>
          </a:xfrm>
          <a:prstGeom prst="rect">
            <a:avLst/>
          </a:prstGeom>
        </p:spPr>
      </p:pic>
      <p:sp>
        <p:nvSpPr>
          <p:cNvPr id="3" name="TextBox 3"/>
          <p:cNvSpPr txBox="1"/>
          <p:nvPr/>
        </p:nvSpPr>
        <p:spPr>
          <a:xfrm>
            <a:off x="1066800" y="1030763"/>
            <a:ext cx="16459200" cy="8246809"/>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6E2C9"/>
                </a:solidFill>
                <a:effectLst/>
                <a:uLnTx/>
                <a:uFillTx/>
                <a:latin typeface="Cooper Hewitt"/>
                <a:ea typeface="+mn-ea"/>
                <a:cs typeface="+mn-cs"/>
              </a:rPr>
              <a:t>“His Mercy Is More”</a:t>
            </a:r>
            <a:endParaRPr kumimoji="0" lang="en-US" sz="36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What riches of kindness He lavished on us</a:t>
            </a:r>
          </a:p>
          <a:p>
            <a:pPr marL="0" marR="0" lvl="0" indent="0" algn="ctr" defTabSz="914400" rtl="0" eaLnBrk="1" fontAlgn="auto" latinLnBrk="0" hangingPunct="1">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	His blood was the payment, His life was the cost </a:t>
            </a:r>
          </a:p>
          <a:p>
            <a:pPr marL="0" marR="0" lvl="0" indent="0" algn="ctr" defTabSz="914400" rtl="0" eaLnBrk="1" fontAlgn="auto" latinLnBrk="0" hangingPunct="1">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	We stood neath a debt we could never afford</a:t>
            </a:r>
          </a:p>
          <a:p>
            <a:pPr marL="0" marR="0" lvl="0" indent="0" algn="ctr" defTabSz="914400" rtl="0" eaLnBrk="1" fontAlgn="auto" latinLnBrk="0" hangingPunct="1">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	Our sins they are many, His mercy is more</a:t>
            </a:r>
          </a:p>
          <a:p>
            <a:pPr marL="0" marR="0" lvl="0" indent="0" algn="ctr" defTabSz="914400" rtl="0" eaLnBrk="1" fontAlgn="auto" latinLnBrk="0" hangingPunct="1">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	Praise the Lord, His mercy is more</a:t>
            </a:r>
          </a:p>
          <a:p>
            <a:pPr marL="0" marR="0" lvl="0" indent="0" algn="ctr" defTabSz="914400" rtl="0" eaLnBrk="1" fontAlgn="auto" latinLnBrk="0" hangingPunct="1">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	Stronger than darkness, new every morn</a:t>
            </a:r>
          </a:p>
          <a:p>
            <a:pPr marL="0" marR="0" lvl="0" indent="0" algn="ctr" defTabSz="914400" rtl="0" eaLnBrk="1" fontAlgn="auto" latinLnBrk="0" hangingPunct="1">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	Our sins they are many, His mercy is more</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2714569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Tree>
    <p:extLst>
      <p:ext uri="{BB962C8B-B14F-4D97-AF65-F5344CB8AC3E}">
        <p14:creationId xmlns:p14="http://schemas.microsoft.com/office/powerpoint/2010/main" val="386909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28956"/>
            <a:ext cx="18288000" cy="10287000"/>
          </a:xfrm>
          <a:prstGeom prst="rect">
            <a:avLst/>
          </a:prstGeom>
        </p:spPr>
      </p:pic>
      <p:sp>
        <p:nvSpPr>
          <p:cNvPr id="3" name="TextBox 3"/>
          <p:cNvSpPr txBox="1"/>
          <p:nvPr/>
        </p:nvSpPr>
        <p:spPr>
          <a:xfrm>
            <a:off x="1143000" y="3543300"/>
            <a:ext cx="16230600" cy="835357"/>
          </a:xfrm>
          <a:prstGeom prst="rect">
            <a:avLst/>
          </a:prstGeom>
        </p:spPr>
        <p:txBody>
          <a:bodyPr wrap="square" lIns="0" tIns="0" rIns="0" bIns="0" rtlCol="0" anchor="t">
            <a:spAutoFit/>
          </a:bodyPr>
          <a:lstStyle/>
          <a:p>
            <a:pPr marL="1143000" marR="0" lvl="0" indent="-1143000" algn="l" defTabSz="914400" rtl="0" eaLnBrk="1" fontAlgn="auto" latinLnBrk="0" hangingPunct="1">
              <a:lnSpc>
                <a:spcPts val="6460"/>
              </a:lnSpc>
              <a:spcBef>
                <a:spcPts val="0"/>
              </a:spcBef>
              <a:spcAft>
                <a:spcPts val="0"/>
              </a:spcAft>
              <a:buClrTx/>
              <a:buSzTx/>
              <a:buFontTx/>
              <a:buAutoNum type="romanUcPeriod"/>
              <a:tabLst/>
              <a:defRPr/>
            </a:pPr>
            <a:r>
              <a:rPr lang="en-US" sz="7200" dirty="0">
                <a:solidFill>
                  <a:srgbClr val="F6E2C9"/>
                </a:solidFill>
                <a:latin typeface="Cooper Hewitt"/>
              </a:rPr>
              <a:t>To Be Our High Priest </a:t>
            </a:r>
            <a:r>
              <a:rPr lang="en-US" sz="6600" dirty="0">
                <a:solidFill>
                  <a:srgbClr val="F6E2C9"/>
                </a:solidFill>
                <a:latin typeface="Cooper Hewitt"/>
              </a:rPr>
              <a:t>– </a:t>
            </a:r>
            <a:r>
              <a:rPr lang="en-US" sz="4800" dirty="0">
                <a:solidFill>
                  <a:srgbClr val="F6E2C9"/>
                </a:solidFill>
                <a:latin typeface="Cooper Hewitt"/>
              </a:rPr>
              <a:t>(verse 17)</a:t>
            </a:r>
            <a:endParaRPr kumimoji="0" lang="en-US" sz="66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3098003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p:cNvSpPr txBox="1"/>
          <p:nvPr/>
        </p:nvSpPr>
        <p:spPr>
          <a:xfrm>
            <a:off x="914400" y="2324100"/>
            <a:ext cx="16459200" cy="3265959"/>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Hebrews 5:1</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“For every high priest chosen from among men is appointed to act on behalf of men in relation to God, to offer gifts and sacrifices for sins.”</a:t>
            </a:r>
          </a:p>
        </p:txBody>
      </p:sp>
    </p:spTree>
    <p:extLst>
      <p:ext uri="{BB962C8B-B14F-4D97-AF65-F5344CB8AC3E}">
        <p14:creationId xmlns:p14="http://schemas.microsoft.com/office/powerpoint/2010/main" val="1528853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1345150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1143000" y="3543300"/>
            <a:ext cx="16230600" cy="835357"/>
          </a:xfrm>
          <a:prstGeom prst="rect">
            <a:avLst/>
          </a:prstGeom>
        </p:spPr>
        <p:txBody>
          <a:bodyPr wrap="square" lIns="0" tIns="0" rIns="0" bIns="0" rtlCol="0" anchor="t">
            <a:spAutoFit/>
          </a:bodyPr>
          <a:lstStyle/>
          <a:p>
            <a:pPr marR="0" lvl="0" algn="l" defTabSz="914400" rtl="0" eaLnBrk="1" fontAlgn="auto" latinLnBrk="0" hangingPunct="1">
              <a:lnSpc>
                <a:spcPts val="6460"/>
              </a:lnSpc>
              <a:spcBef>
                <a:spcPts val="0"/>
              </a:spcBef>
              <a:spcAft>
                <a:spcPts val="0"/>
              </a:spcAft>
              <a:buClrTx/>
              <a:buSzTx/>
              <a:tabLst/>
              <a:defRPr/>
            </a:pPr>
            <a:r>
              <a:rPr kumimoji="0" lang="en-US" sz="7200" b="0" i="0" u="none" strike="noStrike" kern="1200" cap="none" spc="0" normalizeH="0" baseline="0" noProof="0" dirty="0">
                <a:ln>
                  <a:noFill/>
                </a:ln>
                <a:solidFill>
                  <a:srgbClr val="F6E2C9"/>
                </a:solidFill>
                <a:effectLst/>
                <a:uLnTx/>
                <a:uFillTx/>
                <a:latin typeface="Cooper Hewitt"/>
                <a:ea typeface="+mn-ea"/>
                <a:cs typeface="+mn-cs"/>
              </a:rPr>
              <a:t>II.  To Be Our Propitiation </a:t>
            </a:r>
            <a:r>
              <a:rPr kumimoji="0" lang="en-US" sz="6600" b="0" i="0" u="none" strike="noStrike" kern="1200" cap="none" spc="0" normalizeH="0" baseline="0" noProof="0" dirty="0">
                <a:ln>
                  <a:noFill/>
                </a:ln>
                <a:solidFill>
                  <a:srgbClr val="F6E2C9"/>
                </a:solidFill>
                <a:effectLst/>
                <a:uLnTx/>
                <a:uFillTx/>
                <a:latin typeface="Cooper Hewitt"/>
                <a:ea typeface="+mn-ea"/>
                <a:cs typeface="+mn-cs"/>
              </a:rPr>
              <a:t>- </a:t>
            </a:r>
            <a:r>
              <a:rPr kumimoji="0" lang="en-US" sz="4800" b="0" i="0" u="none" strike="noStrike" kern="1200" cap="none" spc="0" normalizeH="0" baseline="0" noProof="0" dirty="0">
                <a:ln>
                  <a:noFill/>
                </a:ln>
                <a:solidFill>
                  <a:srgbClr val="F6E2C9"/>
                </a:solidFill>
                <a:effectLst/>
                <a:uLnTx/>
                <a:uFillTx/>
                <a:latin typeface="Cooper Hewitt"/>
                <a:ea typeface="+mn-ea"/>
                <a:cs typeface="+mn-cs"/>
              </a:rPr>
              <a:t>(verse 17)</a:t>
            </a:r>
            <a:endParaRPr kumimoji="0" lang="en-US" sz="66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2025215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3048" y="10668"/>
            <a:ext cx="18288000" cy="10287000"/>
          </a:xfrm>
          <a:prstGeom prst="rect">
            <a:avLst/>
          </a:prstGeom>
        </p:spPr>
      </p:pic>
      <p:sp>
        <p:nvSpPr>
          <p:cNvPr id="3" name="TextBox 3"/>
          <p:cNvSpPr txBox="1"/>
          <p:nvPr/>
        </p:nvSpPr>
        <p:spPr>
          <a:xfrm>
            <a:off x="911352" y="2095500"/>
            <a:ext cx="16459200" cy="5766643"/>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6E2C9"/>
                </a:solidFill>
                <a:effectLst/>
                <a:uLnTx/>
                <a:uFillTx/>
                <a:latin typeface="Cooper Hewitt"/>
                <a:ea typeface="+mn-ea"/>
                <a:cs typeface="+mn-cs"/>
              </a:rPr>
              <a:t>“In Christ Alone”</a:t>
            </a:r>
          </a:p>
          <a:p>
            <a:pPr marL="0" marR="0" lvl="0" indent="0" algn="ctr" defTabSz="914400" rtl="0" eaLnBrk="1" fontAlgn="auto" latinLnBrk="0" hangingPunct="1">
              <a:lnSpc>
                <a:spcPts val="6460"/>
              </a:lnSpc>
              <a:spcBef>
                <a:spcPts val="0"/>
              </a:spcBef>
              <a:spcAft>
                <a:spcPts val="0"/>
              </a:spcAft>
              <a:buClrTx/>
              <a:buSzTx/>
              <a:buFontTx/>
              <a:buNone/>
              <a:tabLst/>
              <a:defRPr/>
            </a:pPr>
            <a:endParaRPr kumimoji="0" lang="en-US" sz="36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Till on that cross as Jesus died</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The wrath of God was satisfied</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For every sin on Him was laid</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Here in the death of Christ I live</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1075352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1219200" y="2781300"/>
            <a:ext cx="16459200" cy="1598836"/>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“Our hell He made His, that His heaven might be ours.”														Philip Hughes</a:t>
            </a:r>
          </a:p>
        </p:txBody>
      </p:sp>
    </p:spTree>
    <p:extLst>
      <p:ext uri="{BB962C8B-B14F-4D97-AF65-F5344CB8AC3E}">
        <p14:creationId xmlns:p14="http://schemas.microsoft.com/office/powerpoint/2010/main" val="1674433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30804398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18FCE5BAAA9DE48AAD582BE180A42E5" ma:contentTypeVersion="16" ma:contentTypeDescription="Create a new document." ma:contentTypeScope="" ma:versionID="408e68595f2eca648bacd9b8bba8e6ce">
  <xsd:schema xmlns:xsd="http://www.w3.org/2001/XMLSchema" xmlns:xs="http://www.w3.org/2001/XMLSchema" xmlns:p="http://schemas.microsoft.com/office/2006/metadata/properties" xmlns:ns2="8bdf08a1-df4f-4202-9241-bdc03d33796c" xmlns:ns3="723f5446-4d32-45dc-b5ec-888de26ea981" targetNamespace="http://schemas.microsoft.com/office/2006/metadata/properties" ma:root="true" ma:fieldsID="0629efaec176dcc761911cea1835e939" ns2:_="" ns3:_="">
    <xsd:import namespace="8bdf08a1-df4f-4202-9241-bdc03d33796c"/>
    <xsd:import namespace="723f5446-4d32-45dc-b5ec-888de26ea98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df08a1-df4f-4202-9241-bdc03d3379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8740c93-0691-4494-8635-97c961ee916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23f5446-4d32-45dc-b5ec-888de26ea98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b9a9bd8e-a800-4ff6-9b07-884834c18d2a}" ma:internalName="TaxCatchAll" ma:showField="CatchAllData" ma:web="723f5446-4d32-45dc-b5ec-888de26ea98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23f5446-4d32-45dc-b5ec-888de26ea981" xsi:nil="true"/>
    <lcf76f155ced4ddcb4097134ff3c332f xmlns="8bdf08a1-df4f-4202-9241-bdc03d33796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72A470B-FA93-4309-886F-ED5924F4B2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df08a1-df4f-4202-9241-bdc03d33796c"/>
    <ds:schemaRef ds:uri="723f5446-4d32-45dc-b5ec-888de26ea9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C0C933-EE2D-4E7A-A470-2937AE30B692}">
  <ds:schemaRefs>
    <ds:schemaRef ds:uri="http://schemas.microsoft.com/sharepoint/v3/contenttype/forms"/>
  </ds:schemaRefs>
</ds:datastoreItem>
</file>

<file path=customXml/itemProps3.xml><?xml version="1.0" encoding="utf-8"?>
<ds:datastoreItem xmlns:ds="http://schemas.openxmlformats.org/officeDocument/2006/customXml" ds:itemID="{B53886BF-FDC6-4EDE-92B6-C3A991B5ABBE}">
  <ds:schemaRefs>
    <ds:schemaRef ds:uri="http://schemas.microsoft.com/office/2006/metadata/properties"/>
    <ds:schemaRef ds:uri="http://schemas.microsoft.com/office/infopath/2007/PartnerControls"/>
    <ds:schemaRef ds:uri="723f5446-4d32-45dc-b5ec-888de26ea981"/>
    <ds:schemaRef ds:uri="8bdf08a1-df4f-4202-9241-bdc03d33796c"/>
  </ds:schemaRefs>
</ds:datastoreItem>
</file>

<file path=docProps/app.xml><?xml version="1.0" encoding="utf-8"?>
<Properties xmlns="http://schemas.openxmlformats.org/officeDocument/2006/extended-properties" xmlns:vt="http://schemas.openxmlformats.org/officeDocument/2006/docPropsVTypes">
  <TotalTime>36312</TotalTime>
  <Words>653</Words>
  <Application>Microsoft Office PowerPoint</Application>
  <PresentationFormat>Custom</PresentationFormat>
  <Paragraphs>44</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Cooper Hewitt</vt:lpstr>
      <vt:lpstr>Arial</vt:lpstr>
      <vt:lpstr>Calibri</vt:lpstr>
      <vt:lpstr>Cooper Hewitt Thin 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HEBREWS</dc:title>
  <dc:creator>Danica Halverson</dc:creator>
  <cp:lastModifiedBy>Billy Freels</cp:lastModifiedBy>
  <cp:revision>81</cp:revision>
  <dcterms:created xsi:type="dcterms:W3CDTF">2006-08-16T00:00:00Z</dcterms:created>
  <dcterms:modified xsi:type="dcterms:W3CDTF">2025-07-07T01:50:09Z</dcterms:modified>
  <dc:identifier>DAFLq3_8Pqg</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0x010100A18FCE5BAAA9DE48AAD582BE180A42E5</vt:lpwstr>
  </property>
</Properties>
</file>