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7"/>
  </p:notesMasterIdLst>
  <p:sldIdLst>
    <p:sldId id="256" r:id="rId5"/>
    <p:sldId id="300" r:id="rId6"/>
    <p:sldId id="261" r:id="rId7"/>
    <p:sldId id="416" r:id="rId8"/>
    <p:sldId id="526" r:id="rId9"/>
    <p:sldId id="399" r:id="rId10"/>
    <p:sldId id="522" r:id="rId11"/>
    <p:sldId id="494" r:id="rId12"/>
    <p:sldId id="523" r:id="rId13"/>
    <p:sldId id="455" r:id="rId14"/>
    <p:sldId id="513" r:id="rId15"/>
    <p:sldId id="505" r:id="rId16"/>
    <p:sldId id="527" r:id="rId17"/>
    <p:sldId id="509" r:id="rId18"/>
    <p:sldId id="435" r:id="rId19"/>
    <p:sldId id="528" r:id="rId20"/>
    <p:sldId id="524" r:id="rId21"/>
    <p:sldId id="529" r:id="rId22"/>
    <p:sldId id="511" r:id="rId23"/>
    <p:sldId id="531" r:id="rId24"/>
    <p:sldId id="530" r:id="rId25"/>
    <p:sldId id="482" r:id="rId26"/>
  </p:sldIdLst>
  <p:sldSz cx="18288000" cy="10287000"/>
  <p:notesSz cx="6858000" cy="9144000"/>
  <p:embeddedFontLst>
    <p:embeddedFont>
      <p:font typeface="Cooper Hewitt" panose="020B0604020202020204" charset="0"/>
      <p:regular r:id="rId28"/>
    </p:embeddedFont>
    <p:embeddedFont>
      <p:font typeface="Cooper Hewitt Thin Bold" panose="020B0604020202020204" charset="0"/>
      <p:regular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38" d="100"/>
          <a:sy n="38" d="100"/>
        </p:scale>
        <p:origin x="78" y="10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1.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8/9/2025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8/9/2025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711103"/>
            <a:ext cx="16507968"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7:25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“Consequently, he is able to save to the uttermost those who draw near to God through him, since he always lives to make intercession for them.”</a:t>
            </a:r>
          </a:p>
        </p:txBody>
      </p:sp>
    </p:spTree>
    <p:extLst>
      <p:ext uri="{BB962C8B-B14F-4D97-AF65-F5344CB8AC3E}">
        <p14:creationId xmlns:p14="http://schemas.microsoft.com/office/powerpoint/2010/main" val="3882936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72892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400300"/>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1 John 2:1</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“…But if anyone does sin, we have an advocate with the Father, Jesus Christ the righteous.”</a:t>
            </a:r>
          </a:p>
        </p:txBody>
      </p:sp>
    </p:spTree>
    <p:extLst>
      <p:ext uri="{BB962C8B-B14F-4D97-AF65-F5344CB8AC3E}">
        <p14:creationId xmlns:p14="http://schemas.microsoft.com/office/powerpoint/2010/main" val="1124958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26CBB4-3EDF-B192-8C67-6570E7A64741}"/>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97A67AC9-E3EE-D5A0-845A-391EE0DA466F}"/>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646790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7448" y="1333500"/>
            <a:ext cx="16507968"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8:1, 33-34</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 There is therefore now no condemnation for those who are in Christ Jesus…</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33 Who shall bring any charge against God’s elect? It is God who justifies. 34 Who is to condemn? Christ Jesus is the one who died—more than that, who was raised—who is at the right hand of God, who indeed is interceding for us.”</a:t>
            </a:r>
          </a:p>
        </p:txBody>
      </p:sp>
    </p:spTree>
    <p:extLst>
      <p:ext uri="{BB962C8B-B14F-4D97-AF65-F5344CB8AC3E}">
        <p14:creationId xmlns:p14="http://schemas.microsoft.com/office/powerpoint/2010/main" val="2483740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098890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5DC4E-D41C-6756-FEA7-FA0BD55496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56875F9B-4D83-CA10-A65F-2125C64A83FD}"/>
              </a:ext>
            </a:extLst>
          </p:cNvPr>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a:extLst>
              <a:ext uri="{FF2B5EF4-FFF2-40B4-BE49-F238E27FC236}">
                <a16:creationId xmlns:a16="http://schemas.microsoft.com/office/drawing/2014/main" id="{D0EB9702-F00D-1B84-9759-802A5F6F4283}"/>
              </a:ext>
            </a:extLst>
          </p:cNvPr>
          <p:cNvSpPr txBox="1"/>
          <p:nvPr/>
        </p:nvSpPr>
        <p:spPr>
          <a:xfrm>
            <a:off x="609600" y="2400300"/>
            <a:ext cx="17145000" cy="1668918"/>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III.  Our Future Hope –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5400" b="0" i="0" u="none" strike="noStrike" kern="1200" cap="none" spc="0" normalizeH="0" baseline="0" noProof="0" dirty="0">
                <a:ln>
                  <a:noFill/>
                </a:ln>
                <a:solidFill>
                  <a:srgbClr val="F6E2C9"/>
                </a:solidFill>
                <a:effectLst/>
                <a:uLnTx/>
                <a:uFillTx/>
                <a:latin typeface="Cooper Hewitt"/>
                <a:ea typeface="+mn-ea"/>
                <a:cs typeface="+mn-cs"/>
              </a:rPr>
              <a:t>(verses 27-28)</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665204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711103"/>
            <a:ext cx="16507968"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Titus 2:13</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“…waiting for our blessed hope, the appearing of the glory of our great God and Savior Jesus Christ…”</a:t>
            </a:r>
          </a:p>
        </p:txBody>
      </p:sp>
    </p:spTree>
    <p:extLst>
      <p:ext uri="{BB962C8B-B14F-4D97-AF65-F5344CB8AC3E}">
        <p14:creationId xmlns:p14="http://schemas.microsoft.com/office/powerpoint/2010/main" val="1567945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BF5A9-B4DD-69B4-7F02-C512A6D66DB4}"/>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F24E244-76F7-EBE2-ADCD-028978757A20}"/>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966424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18288" y="0"/>
            <a:ext cx="18288000" cy="10287000"/>
          </a:xfrm>
          <a:prstGeom prst="rect">
            <a:avLst/>
          </a:prstGeom>
        </p:spPr>
      </p:pic>
      <p:sp>
        <p:nvSpPr>
          <p:cNvPr id="3" name="TextBox 3"/>
          <p:cNvSpPr txBox="1"/>
          <p:nvPr/>
        </p:nvSpPr>
        <p:spPr>
          <a:xfrm>
            <a:off x="705612" y="1943100"/>
            <a:ext cx="16840200" cy="5766643"/>
          </a:xfrm>
          <a:prstGeom prst="rect">
            <a:avLst/>
          </a:prstGeom>
        </p:spPr>
        <p:txBody>
          <a:bodyPr wrap="square" lIns="0" tIns="0" rIns="0" bIns="0" rtlCol="0" anchor="t">
            <a:spAutoFit/>
          </a:bodyPr>
          <a:lstStyle/>
          <a:p>
            <a:pPr algn="ctr">
              <a:lnSpc>
                <a:spcPts val="6460"/>
              </a:lnSpc>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“We Will Feast in the House of Zion”</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We will feast in the house of Zion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We will sing with our hearts restored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He has done great things, we will say together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We will feast and weep no more</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4269812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“Jesus – Our Only Hope”</a:t>
            </a:r>
          </a:p>
          <a:p>
            <a:pPr marL="0" marR="0" lvl="0" indent="0" algn="ctr" defTabSz="914400" rtl="0" eaLnBrk="1" fontAlgn="auto" latinLnBrk="0" hangingPunct="1">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Thin Bold"/>
                <a:ea typeface="+mn-ea"/>
                <a:cs typeface="+mn-cs"/>
              </a:rPr>
              <a:t>Hebrews 9:23-2</a:t>
            </a:r>
            <a:r>
              <a:rPr lang="en-US" sz="7200" dirty="0">
                <a:solidFill>
                  <a:srgbClr val="F6E2C9"/>
                </a:solidFill>
                <a:latin typeface="Cooper Hewitt Thin Bold"/>
              </a:rPr>
              <a:t>8</a:t>
            </a:r>
            <a:endParaRPr kumimoji="0" lang="en-US" sz="7200" b="0" i="0" u="none" strike="noStrike" kern="1200" cap="none" spc="0" normalizeH="0" baseline="0" noProof="0" dirty="0">
              <a:ln>
                <a:noFill/>
              </a:ln>
              <a:solidFill>
                <a:srgbClr val="F6E2C9"/>
              </a:solidFill>
              <a:effectLst/>
              <a:uLnTx/>
              <a:uFillTx/>
              <a:latin typeface="Cooper Hewitt Thin Bold"/>
              <a:ea typeface="+mn-ea"/>
              <a:cs typeface="+mn-cs"/>
            </a:endParaRP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BF1CF-C923-2D4C-A0F7-974FD6EE284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ACB1FBDD-A511-0144-EE7D-64DD35A8F08D}"/>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57741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B26CC-8148-1B30-46FD-F1DEC0C7B9C7}"/>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B0741CF-5D9B-A335-CDF7-4241E1073F51}"/>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A9204A44-E0D1-CA7D-EA96-E6010AB11887}"/>
              </a:ext>
            </a:extLst>
          </p:cNvPr>
          <p:cNvSpPr txBox="1"/>
          <p:nvPr/>
        </p:nvSpPr>
        <p:spPr>
          <a:xfrm>
            <a:off x="914400" y="2400300"/>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“These three appearances of Christ are three skeins tightly woven into one unbreakable cord. That cord is one of love drawing His people homeward.” 																					David McWilliams</a:t>
            </a:r>
          </a:p>
        </p:txBody>
      </p:sp>
    </p:spTree>
    <p:extLst>
      <p:ext uri="{BB962C8B-B14F-4D97-AF65-F5344CB8AC3E}">
        <p14:creationId xmlns:p14="http://schemas.microsoft.com/office/powerpoint/2010/main" val="4041010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5539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609600" y="2400300"/>
            <a:ext cx="17145000" cy="1668918"/>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endParaRPr lang="en-US" sz="6600" dirty="0">
              <a:solidFill>
                <a:srgbClr val="F6E2C9"/>
              </a:solidFill>
              <a:latin typeface="Cooper Hewitt"/>
            </a:endParaRPr>
          </a:p>
          <a:p>
            <a:pPr marR="0" lvl="0" algn="l" defTabSz="914400" rtl="0" eaLnBrk="1" fontAlgn="auto" latinLnBrk="0" hangingPunct="1">
              <a:lnSpc>
                <a:spcPts val="6460"/>
              </a:lnSpc>
              <a:spcBef>
                <a:spcPts val="0"/>
              </a:spcBef>
              <a:spcAft>
                <a:spcPts val="0"/>
              </a:spcAft>
              <a:buClrTx/>
              <a:buSzTx/>
              <a:tabLst/>
              <a:defRPr/>
            </a:pPr>
            <a:r>
              <a:rPr lang="en-US" sz="7200" dirty="0">
                <a:solidFill>
                  <a:srgbClr val="F6E2C9"/>
                </a:solidFill>
                <a:latin typeface="Cooper Hewitt"/>
              </a:rPr>
              <a:t>I.  Our Past Hope – </a:t>
            </a:r>
            <a:r>
              <a:rPr lang="en-US" sz="6600" dirty="0">
                <a:solidFill>
                  <a:srgbClr val="F6E2C9"/>
                </a:solidFill>
                <a:latin typeface="Cooper Hewitt"/>
              </a:rPr>
              <a:t> </a:t>
            </a:r>
            <a:r>
              <a:rPr lang="en-US" sz="5400" dirty="0">
                <a:solidFill>
                  <a:srgbClr val="F6E2C9"/>
                </a:solidFill>
                <a:latin typeface="Cooper Hewitt"/>
              </a:rPr>
              <a:t>(verses 23-26)</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877541"/>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lang="en-US" sz="6600" dirty="0">
                <a:solidFill>
                  <a:srgbClr val="F6E2C9"/>
                </a:solidFill>
                <a:latin typeface="Cooper Hewitt"/>
              </a:rPr>
              <a:t>Psalm 103:10,12</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“10 He does not deal with us according to our sins, nor repay us according to our iniquities…12 as far as the east is from the west, so far does he remove our transgressions from us.”</a:t>
            </a:r>
          </a:p>
        </p:txBody>
      </p:sp>
    </p:spTree>
    <p:extLst>
      <p:ext uri="{BB962C8B-B14F-4D97-AF65-F5344CB8AC3E}">
        <p14:creationId xmlns:p14="http://schemas.microsoft.com/office/powerpoint/2010/main" val="4058627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659B3-822B-A005-5B8A-D248B6475999}"/>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5D87CFC6-5973-73D7-92EE-84B517064D82}"/>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9141CE04-EB3E-423E-7BD3-3CD77834DA80}"/>
              </a:ext>
            </a:extLst>
          </p:cNvPr>
          <p:cNvSpPr txBox="1"/>
          <p:nvPr/>
        </p:nvSpPr>
        <p:spPr>
          <a:xfrm>
            <a:off x="941832" y="1877541"/>
            <a:ext cx="16459200"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Colossians 2:13-14</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“13 … forgiven us all our trespasses, 14 by canceling the record of debt that stood against us with its legal demands. This he set aside, nailing it to the cross.”</a:t>
            </a:r>
          </a:p>
        </p:txBody>
      </p:sp>
    </p:spTree>
    <p:extLst>
      <p:ext uri="{BB962C8B-B14F-4D97-AF65-F5344CB8AC3E}">
        <p14:creationId xmlns:p14="http://schemas.microsoft.com/office/powerpoint/2010/main" val="1615692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635710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333500"/>
            <a:ext cx="16459200"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does not put away sin through your tears, and your grief, and your merit, and your almsgiving. No, He put away sin by the sacrifice of Himself – nothing else… [Therefore] the only test as to whether Christ has put your sin away is this: Have you done away with all ideas of putting the sin away yourself.”																											C.H. Spurgeon</a:t>
            </a:r>
          </a:p>
        </p:txBody>
      </p:sp>
    </p:spTree>
    <p:extLst>
      <p:ext uri="{BB962C8B-B14F-4D97-AF65-F5344CB8AC3E}">
        <p14:creationId xmlns:p14="http://schemas.microsoft.com/office/powerpoint/2010/main" val="3909076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p:cNvSpPr txBox="1"/>
          <p:nvPr/>
        </p:nvSpPr>
        <p:spPr>
          <a:xfrm>
            <a:off x="720852" y="1714500"/>
            <a:ext cx="16840200" cy="5292154"/>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“Man of Sorrows”</a:t>
            </a:r>
            <a:endParaRPr kumimoji="0" lang="en-US" sz="1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Now my debt is paid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It is paid in full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By the precious blood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i="0" u="none" strike="noStrike" kern="1200" cap="none" spc="0" normalizeH="0" baseline="0" noProof="0" dirty="0">
                <a:ln>
                  <a:noFill/>
                </a:ln>
                <a:solidFill>
                  <a:srgbClr val="F6E2C9"/>
                </a:solidFill>
                <a:effectLst/>
                <a:uLnTx/>
                <a:uFillTx/>
                <a:latin typeface="Cooper Hewitt"/>
                <a:ea typeface="+mn-ea"/>
                <a:cs typeface="+mn-cs"/>
              </a:rPr>
              <a:t>That my Jesus spilled </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713437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609600" y="2400300"/>
            <a:ext cx="17145000" cy="1668918"/>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Our Present Hope –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5400" b="0" i="0" u="none" strike="noStrike" kern="1200" cap="none" spc="0" normalizeH="0" baseline="0" noProof="0" dirty="0">
                <a:ln>
                  <a:noFill/>
                </a:ln>
                <a:solidFill>
                  <a:srgbClr val="F6E2C9"/>
                </a:solidFill>
                <a:effectLst/>
                <a:uLnTx/>
                <a:uFillTx/>
                <a:latin typeface="Cooper Hewitt"/>
                <a:ea typeface="+mn-ea"/>
                <a:cs typeface="+mn-cs"/>
              </a:rPr>
              <a:t>(verse </a:t>
            </a:r>
            <a:r>
              <a:rPr lang="en-US" sz="5400" dirty="0">
                <a:solidFill>
                  <a:srgbClr val="F6E2C9"/>
                </a:solidFill>
                <a:latin typeface="Cooper Hewitt"/>
              </a:rPr>
              <a:t>24</a:t>
            </a:r>
            <a:r>
              <a:rPr kumimoji="0" lang="en-US" sz="5400" b="0" i="0" u="none" strike="noStrike" kern="1200" cap="none" spc="0" normalizeH="0" baseline="0" noProof="0" dirty="0">
                <a:ln>
                  <a:noFill/>
                </a:ln>
                <a:solidFill>
                  <a:srgbClr val="F6E2C9"/>
                </a:solidFill>
                <a:effectLst/>
                <a:uLnTx/>
                <a:uFillTx/>
                <a:latin typeface="Cooper Hewitt"/>
                <a:ea typeface="+mn-ea"/>
                <a:cs typeface="+mn-cs"/>
              </a:rPr>
              <a:t>)</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20835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2.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162976</TotalTime>
  <Words>491</Words>
  <Application>Microsoft Office PowerPoint</Application>
  <PresentationFormat>Custom</PresentationFormat>
  <Paragraphs>37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Cooper Hewitt Thin Bold</vt:lpstr>
      <vt:lpstr>Cooper Hewitt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219</cp:revision>
  <dcterms:created xsi:type="dcterms:W3CDTF">2006-08-16T00:00:00Z</dcterms:created>
  <dcterms:modified xsi:type="dcterms:W3CDTF">2025-08-10T05:16:59Z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