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28"/>
  </p:notesMasterIdLst>
  <p:sldIdLst>
    <p:sldId id="256" r:id="rId5"/>
    <p:sldId id="300" r:id="rId6"/>
    <p:sldId id="261" r:id="rId7"/>
    <p:sldId id="632" r:id="rId8"/>
    <p:sldId id="635" r:id="rId9"/>
    <p:sldId id="580" r:id="rId10"/>
    <p:sldId id="616" r:id="rId11"/>
    <p:sldId id="642" r:id="rId12"/>
    <p:sldId id="631" r:id="rId13"/>
    <p:sldId id="614" r:id="rId14"/>
    <p:sldId id="638" r:id="rId15"/>
    <p:sldId id="628" r:id="rId16"/>
    <p:sldId id="636" r:id="rId17"/>
    <p:sldId id="643" r:id="rId18"/>
    <p:sldId id="627" r:id="rId19"/>
    <p:sldId id="581" r:id="rId20"/>
    <p:sldId id="647" r:id="rId21"/>
    <p:sldId id="637" r:id="rId22"/>
    <p:sldId id="644" r:id="rId23"/>
    <p:sldId id="645" r:id="rId24"/>
    <p:sldId id="583" r:id="rId25"/>
    <p:sldId id="646" r:id="rId26"/>
    <p:sldId id="482" r:id="rId27"/>
  </p:sldIdLst>
  <p:sldSz cx="18288000" cy="10287000"/>
  <p:notesSz cx="6858000" cy="9144000"/>
  <p:embeddedFontLst>
    <p:embeddedFont>
      <p:font typeface="Cooper Hewitt" panose="020B0604020202020204" charset="0"/>
      <p:regular r:id="rId29"/>
    </p:embeddedFont>
    <p:embeddedFont>
      <p:font typeface="Cooper Hewitt Thin Bold" panose="020B0604020202020204" charset="0"/>
      <p:regular r:id="rId3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40" d="100"/>
          <a:sy n="40" d="100"/>
        </p:scale>
        <p:origin x="72" y="9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1.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E89229-5DF2-4C56-B777-EB6A9AD83A68}" type="datetimeFigureOut">
              <a:rPr lang="en-US" smtClean="0"/>
              <a:t>9/5/2025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8554AD-231E-44AF-BC2F-11AE76EF38D6}" type="slidenum">
              <a:rPr lang="en-US" smtClean="0"/>
              <a:t>‹#›</a:t>
            </a:fld>
            <a:endParaRPr lang="en-US" dirty="0"/>
          </a:p>
        </p:txBody>
      </p:sp>
    </p:spTree>
    <p:extLst>
      <p:ext uri="{BB962C8B-B14F-4D97-AF65-F5344CB8AC3E}">
        <p14:creationId xmlns:p14="http://schemas.microsoft.com/office/powerpoint/2010/main" val="178520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9/5/2025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3200401" y="1826537"/>
            <a:ext cx="11887200" cy="3318216"/>
          </a:xfrm>
          <a:prstGeom prst="rect">
            <a:avLst/>
          </a:prstGeom>
        </p:spPr>
        <p:txBody>
          <a:bodyPr wrap="square" lIns="0" tIns="0" rIns="0" bIns="0" rtlCol="0" anchor="t">
            <a:spAutoFit/>
          </a:bodyPr>
          <a:lstStyle/>
          <a:p>
            <a:pPr algn="ctr">
              <a:lnSpc>
                <a:spcPts val="27298"/>
              </a:lnSpc>
            </a:pPr>
            <a:r>
              <a:rPr lang="en-US" sz="19500" dirty="0">
                <a:solidFill>
                  <a:srgbClr val="F6E2C9"/>
                </a:solidFill>
                <a:latin typeface="Cooper Hewitt Thin Bold"/>
              </a:rPr>
              <a:t>HEBREWS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662B1A-32F0-79CB-8D8F-83900D30B50C}"/>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7273207B-C850-E9A3-C846-890991CEE345}"/>
              </a:ext>
            </a:extLst>
          </p:cNvPr>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a:extLst>
              <a:ext uri="{FF2B5EF4-FFF2-40B4-BE49-F238E27FC236}">
                <a16:creationId xmlns:a16="http://schemas.microsoft.com/office/drawing/2014/main" id="{E1A329DE-C7AF-BD59-EE1A-A0F864A2903C}"/>
              </a:ext>
            </a:extLst>
          </p:cNvPr>
          <p:cNvSpPr txBox="1"/>
          <p:nvPr/>
        </p:nvSpPr>
        <p:spPr>
          <a:xfrm>
            <a:off x="746760" y="1104900"/>
            <a:ext cx="16849344" cy="7433766"/>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Isaiah 53:3-5</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“3 He was despised and rejected by men, a man of sorrows and acquainted with grief; and as one from whom men hide their faces he was despised, and we esteemed him not.          4 Surely he has borne our griefs and carried our sorrows; yet we esteemed him stricken, smitten by God, and afflicted.        5 But he was pierced for our transgressions; he was crushed for our iniquities; upon him was the chastisement that brought us peace, and with his wounds we are healed.”</a:t>
            </a:r>
          </a:p>
        </p:txBody>
      </p:sp>
    </p:spTree>
    <p:extLst>
      <p:ext uri="{BB962C8B-B14F-4D97-AF65-F5344CB8AC3E}">
        <p14:creationId xmlns:p14="http://schemas.microsoft.com/office/powerpoint/2010/main" val="1838000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46FA86-403E-2497-3865-21DD394657A0}"/>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06B4F251-2E7C-4D5A-0EA5-DEE84E6DAC0E}"/>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023155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20688F-C0CD-CCFE-57B9-387C193BF9F4}"/>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D2544E19-6A03-59BF-354C-B55D4A9BA0F1}"/>
              </a:ext>
            </a:extLst>
          </p:cNvPr>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a:extLst>
              <a:ext uri="{FF2B5EF4-FFF2-40B4-BE49-F238E27FC236}">
                <a16:creationId xmlns:a16="http://schemas.microsoft.com/office/drawing/2014/main" id="{DFFFF052-36FE-0CD0-AD3E-2D0A6B2CA7A5}"/>
              </a:ext>
            </a:extLst>
          </p:cNvPr>
          <p:cNvSpPr txBox="1"/>
          <p:nvPr/>
        </p:nvSpPr>
        <p:spPr>
          <a:xfrm>
            <a:off x="720852" y="190500"/>
            <a:ext cx="16840200" cy="11386130"/>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“Journey’s End”</a:t>
            </a:r>
            <a:endParaRPr kumimoji="0" lang="en-US" sz="4400" b="1"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600" b="0" i="0" u="none" strike="noStrike" kern="1200" cap="none" spc="0" normalizeH="0" baseline="0" noProof="0" dirty="0">
                <a:ln>
                  <a:noFill/>
                </a:ln>
                <a:solidFill>
                  <a:srgbClr val="F6E2C9"/>
                </a:solidFill>
                <a:effectLst/>
                <a:uLnTx/>
                <a:uFillTx/>
                <a:latin typeface="Cooper Hewitt"/>
                <a:ea typeface="+mn-ea"/>
                <a:cs typeface="+mn-cs"/>
              </a:rPr>
              <a:t>See Christ, his journey's end in mind,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600" b="0" i="0" u="none" strike="noStrike" kern="1200" cap="none" spc="0" normalizeH="0" baseline="0" noProof="0" dirty="0">
                <a:ln>
                  <a:noFill/>
                </a:ln>
                <a:solidFill>
                  <a:srgbClr val="F6E2C9"/>
                </a:solidFill>
                <a:effectLst/>
                <a:uLnTx/>
                <a:uFillTx/>
                <a:latin typeface="Cooper Hewitt"/>
                <a:ea typeface="+mn-ea"/>
                <a:cs typeface="+mn-cs"/>
              </a:rPr>
              <a:t>Ascending Calvary's hill;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600" b="0" i="0" u="none" strike="noStrike" kern="1200" cap="none" spc="0" normalizeH="0" baseline="0" noProof="0" dirty="0">
                <a:ln>
                  <a:noFill/>
                </a:ln>
                <a:solidFill>
                  <a:srgbClr val="F6E2C9"/>
                </a:solidFill>
                <a:effectLst/>
                <a:uLnTx/>
                <a:uFillTx/>
                <a:latin typeface="Cooper Hewitt"/>
                <a:ea typeface="+mn-ea"/>
                <a:cs typeface="+mn-cs"/>
              </a:rPr>
              <a:t>For heaven's joy endured the cross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600" b="0" i="0" u="none" strike="noStrike" kern="1200" cap="none" spc="0" normalizeH="0" baseline="0" noProof="0" dirty="0">
                <a:ln>
                  <a:noFill/>
                </a:ln>
                <a:solidFill>
                  <a:srgbClr val="F6E2C9"/>
                </a:solidFill>
                <a:effectLst/>
                <a:uLnTx/>
                <a:uFillTx/>
                <a:latin typeface="Cooper Hewitt"/>
                <a:ea typeface="+mn-ea"/>
                <a:cs typeface="+mn-cs"/>
              </a:rPr>
              <a:t>And bears your burdens still;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600" b="0" i="0" u="none" strike="noStrike" kern="1200" cap="none" spc="0" normalizeH="0" baseline="0" noProof="0" dirty="0">
                <a:ln>
                  <a:noFill/>
                </a:ln>
                <a:solidFill>
                  <a:srgbClr val="F6E2C9"/>
                </a:solidFill>
                <a:effectLst/>
                <a:uLnTx/>
                <a:uFillTx/>
                <a:latin typeface="Cooper Hewitt"/>
                <a:ea typeface="+mn-ea"/>
                <a:cs typeface="+mn-cs"/>
              </a:rPr>
              <a:t>See perfect love and innocence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600" b="0" i="0" u="none" strike="noStrike" kern="1200" cap="none" spc="0" normalizeH="0" baseline="0" noProof="0" dirty="0">
                <a:ln>
                  <a:noFill/>
                </a:ln>
                <a:solidFill>
                  <a:srgbClr val="F6E2C9"/>
                </a:solidFill>
                <a:effectLst/>
                <a:uLnTx/>
                <a:uFillTx/>
                <a:latin typeface="Cooper Hewitt"/>
                <a:ea typeface="+mn-ea"/>
                <a:cs typeface="+mn-cs"/>
              </a:rPr>
              <a:t>By all the world condemned;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600" b="0" i="0" u="none" strike="noStrike" kern="1200" cap="none" spc="0" normalizeH="0" baseline="0" noProof="0" dirty="0">
                <a:ln>
                  <a:noFill/>
                </a:ln>
                <a:solidFill>
                  <a:srgbClr val="F6E2C9"/>
                </a:solidFill>
                <a:effectLst/>
                <a:uLnTx/>
                <a:uFillTx/>
                <a:latin typeface="Cooper Hewitt"/>
                <a:ea typeface="+mn-ea"/>
                <a:cs typeface="+mn-cs"/>
              </a:rPr>
              <a:t>Yet gladly bore the shame that you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600" b="0" i="0" u="none" strike="noStrike" kern="1200" cap="none" spc="0" normalizeH="0" baseline="0" noProof="0" dirty="0">
                <a:ln>
                  <a:noFill/>
                </a:ln>
                <a:solidFill>
                  <a:srgbClr val="F6E2C9"/>
                </a:solidFill>
                <a:effectLst/>
                <a:uLnTx/>
                <a:uFillTx/>
                <a:latin typeface="Cooper Hewitt"/>
                <a:ea typeface="+mn-ea"/>
                <a:cs typeface="+mn-cs"/>
              </a:rPr>
              <a:t>Might reach your journey's end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600" b="0" i="0" u="none" strike="noStrike" kern="1200" cap="none" spc="0" normalizeH="0" baseline="0" noProof="0" dirty="0">
                <a:ln>
                  <a:noFill/>
                </a:ln>
                <a:solidFill>
                  <a:srgbClr val="F6E2C9"/>
                </a:solidFill>
                <a:effectLst/>
                <a:uLnTx/>
                <a:uFillTx/>
                <a:latin typeface="Cooper Hewitt"/>
                <a:ea typeface="+mn-ea"/>
                <a:cs typeface="+mn-cs"/>
              </a:rPr>
              <a:t>Praise to the God of grace!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600" b="0" i="0" u="none" strike="noStrike" kern="1200" cap="none" spc="0" normalizeH="0" baseline="0" noProof="0" dirty="0">
                <a:ln>
                  <a:noFill/>
                </a:ln>
                <a:solidFill>
                  <a:srgbClr val="F6E2C9"/>
                </a:solidFill>
                <a:effectLst/>
                <a:uLnTx/>
                <a:uFillTx/>
                <a:latin typeface="Cooper Hewitt"/>
                <a:ea typeface="+mn-ea"/>
                <a:cs typeface="+mn-cs"/>
              </a:rPr>
              <a:t>O what a sure and glorious hope!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600" b="0" i="0" u="none" strike="noStrike" kern="1200" cap="none" spc="0" normalizeH="0" baseline="0" noProof="0" dirty="0">
                <a:ln>
                  <a:noFill/>
                </a:ln>
                <a:solidFill>
                  <a:srgbClr val="F6E2C9"/>
                </a:solidFill>
                <a:effectLst/>
                <a:uLnTx/>
                <a:uFillTx/>
                <a:latin typeface="Cooper Hewitt"/>
                <a:ea typeface="+mn-ea"/>
                <a:cs typeface="+mn-cs"/>
              </a:rPr>
              <a:t>He all our strength and praise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600" b="0" i="0" u="none" strike="noStrike" kern="1200" cap="none" spc="0" normalizeH="0" baseline="0" noProof="0" dirty="0">
                <a:ln>
                  <a:noFill/>
                </a:ln>
                <a:solidFill>
                  <a:srgbClr val="F6E2C9"/>
                </a:solidFill>
                <a:effectLst/>
                <a:uLnTx/>
                <a:uFillTx/>
                <a:latin typeface="Cooper Hewitt"/>
                <a:ea typeface="+mn-ea"/>
                <a:cs typeface="+mn-cs"/>
              </a:rPr>
              <a:t>As we make our journey home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630647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9F9332-5468-4C22-9C07-D6292BD8524F}"/>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D4905A1C-5475-B67A-7EB7-717E73C6A0EA}"/>
              </a:ext>
            </a:extLst>
          </p:cNvPr>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a:extLst>
              <a:ext uri="{FF2B5EF4-FFF2-40B4-BE49-F238E27FC236}">
                <a16:creationId xmlns:a16="http://schemas.microsoft.com/office/drawing/2014/main" id="{0C7E06C6-8FB9-F8CB-5C44-F9A12CDA5B24}"/>
              </a:ext>
            </a:extLst>
          </p:cNvPr>
          <p:cNvSpPr txBox="1"/>
          <p:nvPr/>
        </p:nvSpPr>
        <p:spPr>
          <a:xfrm>
            <a:off x="746760" y="2324100"/>
            <a:ext cx="16849344"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Hebrews 4:15</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we do not have a high priest who is unable to sympathize with our weaknesses, but one who in every respect has been tempted as we are, yet without sin.”</a:t>
            </a:r>
          </a:p>
        </p:txBody>
      </p:sp>
    </p:spTree>
    <p:extLst>
      <p:ext uri="{BB962C8B-B14F-4D97-AF65-F5344CB8AC3E}">
        <p14:creationId xmlns:p14="http://schemas.microsoft.com/office/powerpoint/2010/main" val="214151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51BC25-872D-D346-4C57-4F92E26CC354}"/>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5EA1F53D-0EE6-9871-D4EE-6DD6394331DA}"/>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843412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707F94-B0CB-381F-66BE-5AE47E4C4EF4}"/>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B073AE67-5DAB-B5E9-8361-B48D71F78E61}"/>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a:extLst>
              <a:ext uri="{FF2B5EF4-FFF2-40B4-BE49-F238E27FC236}">
                <a16:creationId xmlns:a16="http://schemas.microsoft.com/office/drawing/2014/main" id="{D29E13FF-ADA2-5BE3-0973-B1DBFD16CC93}"/>
              </a:ext>
            </a:extLst>
          </p:cNvPr>
          <p:cNvSpPr txBox="1"/>
          <p:nvPr/>
        </p:nvSpPr>
        <p:spPr>
          <a:xfrm>
            <a:off x="914400" y="1181100"/>
            <a:ext cx="16459200" cy="6600205"/>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“Consider Him who loves us tenderly. He considers us now. He knows all the sorrows that tempt men, for He has felt the same. You are not alone, He is with you…He can comfort us with all consolation, seeing that He Himself passed through all tribulation. He is never forgetful of you. He is with you now…Oh Christian, with such nearness to Christ, and such sympathy flowing from Him, be of good courage.”																	C.H. Spurgeon</a:t>
            </a:r>
          </a:p>
        </p:txBody>
      </p:sp>
    </p:spTree>
    <p:extLst>
      <p:ext uri="{BB962C8B-B14F-4D97-AF65-F5344CB8AC3E}">
        <p14:creationId xmlns:p14="http://schemas.microsoft.com/office/powerpoint/2010/main" val="3093584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193476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2B3E0B-8694-8EB2-4697-3AD14F6EBB18}"/>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01579312-5123-65C4-4FEF-6CAF85FA2C65}"/>
              </a:ext>
            </a:extLst>
          </p:cNvPr>
          <p:cNvPicPr>
            <a:picLocks noChangeAspect="1"/>
          </p:cNvPicPr>
          <p:nvPr/>
        </p:nvPicPr>
        <p:blipFill>
          <a:blip r:embed="rId2"/>
          <a:srcRect l="38782" r="110" b="48440"/>
          <a:stretch>
            <a:fillRect/>
          </a:stretch>
        </p:blipFill>
        <p:spPr>
          <a:xfrm>
            <a:off x="0" y="38100"/>
            <a:ext cx="18288000" cy="10287000"/>
          </a:xfrm>
          <a:prstGeom prst="rect">
            <a:avLst/>
          </a:prstGeom>
        </p:spPr>
      </p:pic>
      <p:sp>
        <p:nvSpPr>
          <p:cNvPr id="3" name="TextBox 3">
            <a:extLst>
              <a:ext uri="{FF2B5EF4-FFF2-40B4-BE49-F238E27FC236}">
                <a16:creationId xmlns:a16="http://schemas.microsoft.com/office/drawing/2014/main" id="{E1BCC477-6609-5489-4EF3-83CD7D2329F6}"/>
              </a:ext>
            </a:extLst>
          </p:cNvPr>
          <p:cNvSpPr txBox="1"/>
          <p:nvPr/>
        </p:nvSpPr>
        <p:spPr>
          <a:xfrm>
            <a:off x="914400" y="2741583"/>
            <a:ext cx="16459200" cy="2432397"/>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“Corporate worship is the single most important means of grace and our greatest weapon in the fight for joy…”														</a:t>
            </a:r>
            <a:r>
              <a:rPr lang="en-US" sz="4800" dirty="0">
                <a:solidFill>
                  <a:srgbClr val="F6E2C9"/>
                </a:solidFill>
                <a:latin typeface="Cooper Hewitt"/>
              </a:rPr>
              <a:t>			David Mathis</a:t>
            </a: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149094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366BDD-9FD0-4250-4750-492C79BF6B70}"/>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BAFD5B8F-C02A-6761-35DF-D8F3432448DE}"/>
              </a:ext>
            </a:extLst>
          </p:cNvPr>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a:extLst>
              <a:ext uri="{FF2B5EF4-FFF2-40B4-BE49-F238E27FC236}">
                <a16:creationId xmlns:a16="http://schemas.microsoft.com/office/drawing/2014/main" id="{D4B169E9-5C31-0B3E-C84B-42AC36769E8F}"/>
              </a:ext>
            </a:extLst>
          </p:cNvPr>
          <p:cNvSpPr txBox="1"/>
          <p:nvPr/>
        </p:nvSpPr>
        <p:spPr>
          <a:xfrm>
            <a:off x="746760" y="2324100"/>
            <a:ext cx="16849344"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Psalm 63:2-3</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“So I have looked upon you in the sanctuary, beholding your power and glory. 3 Because your steadfast love is better than life, my lips will praise you.</a:t>
            </a:r>
          </a:p>
        </p:txBody>
      </p:sp>
    </p:spTree>
    <p:extLst>
      <p:ext uri="{BB962C8B-B14F-4D97-AF65-F5344CB8AC3E}">
        <p14:creationId xmlns:p14="http://schemas.microsoft.com/office/powerpoint/2010/main" val="4090650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9942FA-0738-E09F-3E79-E0DE303BA200}"/>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5FD8B39A-4B18-C3C2-500C-643E9F2F3E76}"/>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888666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1143000" y="723900"/>
            <a:ext cx="16383000" cy="4732065"/>
          </a:xfrm>
          <a:prstGeom prst="rect">
            <a:avLst/>
          </a:prstGeom>
        </p:spPr>
        <p:txBody>
          <a:bodyPr wrap="square" lIns="0" tIns="0" rIns="0" bIns="0" rtlCol="0" anchor="t">
            <a:spAutoFit/>
          </a:bodyPr>
          <a:lstStyle/>
          <a:p>
            <a:pPr marL="0" marR="0" lvl="0" indent="0" algn="ctr" defTabSz="914400" rtl="0" eaLnBrk="1" fontAlgn="auto" latinLnBrk="0" hangingPunct="1">
              <a:lnSpc>
                <a:spcPts val="27298"/>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F6E2C9"/>
                </a:solidFill>
                <a:effectLst/>
                <a:uLnTx/>
                <a:uFillTx/>
                <a:latin typeface="Cooper Hewitt Thin Bold"/>
                <a:ea typeface="+mn-ea"/>
                <a:cs typeface="+mn-cs"/>
              </a:rPr>
              <a:t>“Consider Jesus”</a:t>
            </a:r>
          </a:p>
          <a:p>
            <a:pPr marL="0" marR="0" lvl="0" indent="0" algn="ctr" defTabSz="914400" rtl="0" eaLnBrk="1" fontAlgn="auto" latinLnBrk="0" hangingPunct="1">
              <a:spcBef>
                <a:spcPts val="0"/>
              </a:spcBef>
              <a:spcAft>
                <a:spcPts val="0"/>
              </a:spcAft>
              <a:buClrTx/>
              <a:buSzTx/>
              <a:buFontTx/>
              <a:buNone/>
              <a:tabLst/>
              <a:defRPr/>
            </a:pPr>
            <a:r>
              <a:rPr kumimoji="0" lang="en-US" sz="7200" b="0" i="0" u="none" strike="noStrike" kern="1200" cap="none" spc="0" normalizeH="0" baseline="0" noProof="0" dirty="0">
                <a:ln>
                  <a:noFill/>
                </a:ln>
                <a:solidFill>
                  <a:srgbClr val="F6E2C9"/>
                </a:solidFill>
                <a:effectLst/>
                <a:uLnTx/>
                <a:uFillTx/>
                <a:latin typeface="Cooper Hewitt Thin Bold"/>
                <a:ea typeface="+mn-ea"/>
                <a:cs typeface="+mn-cs"/>
              </a:rPr>
              <a:t>Hebrews </a:t>
            </a:r>
            <a:r>
              <a:rPr lang="en-US" sz="7200" dirty="0">
                <a:solidFill>
                  <a:srgbClr val="F6E2C9"/>
                </a:solidFill>
                <a:latin typeface="Cooper Hewitt Thin Bold"/>
              </a:rPr>
              <a:t>12:3</a:t>
            </a:r>
            <a:endParaRPr kumimoji="0" lang="en-US" sz="7200" b="0" i="0" u="none" strike="noStrike" kern="1200" cap="none" spc="0" normalizeH="0" baseline="0" noProof="0" dirty="0">
              <a:ln>
                <a:noFill/>
              </a:ln>
              <a:solidFill>
                <a:srgbClr val="F6E2C9"/>
              </a:solidFill>
              <a:effectLst/>
              <a:uLnTx/>
              <a:uFillTx/>
              <a:latin typeface="Cooper Hewitt Thin Bold"/>
              <a:ea typeface="+mn-ea"/>
              <a:cs typeface="+mn-cs"/>
            </a:endParaRPr>
          </a:p>
        </p:txBody>
      </p:sp>
    </p:spTree>
    <p:extLst>
      <p:ext uri="{BB962C8B-B14F-4D97-AF65-F5344CB8AC3E}">
        <p14:creationId xmlns:p14="http://schemas.microsoft.com/office/powerpoint/2010/main" val="1959745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CB4B21-6F53-237F-F74C-C309BE21C968}"/>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6FA1E9C1-61FC-D8F7-0110-7BA260720B8E}"/>
              </a:ext>
            </a:extLst>
          </p:cNvPr>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a:extLst>
              <a:ext uri="{FF2B5EF4-FFF2-40B4-BE49-F238E27FC236}">
                <a16:creationId xmlns:a16="http://schemas.microsoft.com/office/drawing/2014/main" id="{4FAF540E-08A8-C2B1-D6BE-796CE53D0F6F}"/>
              </a:ext>
            </a:extLst>
          </p:cNvPr>
          <p:cNvSpPr txBox="1"/>
          <p:nvPr/>
        </p:nvSpPr>
        <p:spPr>
          <a:xfrm>
            <a:off x="746760" y="2324100"/>
            <a:ext cx="16849344" cy="4099520"/>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a:ln>
                  <a:noFill/>
                </a:ln>
                <a:solidFill>
                  <a:srgbClr val="F6E2C9"/>
                </a:solidFill>
                <a:effectLst/>
                <a:uLnTx/>
                <a:uFillTx/>
                <a:latin typeface="Cooper Hewitt"/>
                <a:ea typeface="+mn-ea"/>
                <a:cs typeface="+mn-cs"/>
              </a:rPr>
              <a:t>Matthew 11:28-29</a:t>
            </a: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“28 Come to me, all who labor and are heavy laden, and I will give you rest. 29 Take my yoke upon you, and learn from me, for I am gentle and lowly in heart, and you will find rest for your souls.”</a:t>
            </a:r>
          </a:p>
        </p:txBody>
      </p:sp>
    </p:spTree>
    <p:extLst>
      <p:ext uri="{BB962C8B-B14F-4D97-AF65-F5344CB8AC3E}">
        <p14:creationId xmlns:p14="http://schemas.microsoft.com/office/powerpoint/2010/main" val="176361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p:cNvSpPr txBox="1"/>
          <p:nvPr/>
        </p:nvSpPr>
        <p:spPr>
          <a:xfrm>
            <a:off x="720852" y="723900"/>
            <a:ext cx="16840200" cy="9724137"/>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“Before the Throne of God Above”</a:t>
            </a:r>
            <a:endParaRPr kumimoji="0" lang="en-US" sz="4400" b="1"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When Satan tempts me to despair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tells me of the guilt within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Upward I look and see Him there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Who made an end to all my sin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Because the sinless Savior died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My sinful soul is counted free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God the Just is satisfied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To look on Him and pardon 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To look on Him and pardon 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093815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E53375-4E26-DBCA-BB16-4112679AF097}"/>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EA182FD5-FAB2-14F9-AB05-09D7403FAD43}"/>
              </a:ext>
            </a:extLst>
          </p:cNvPr>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a:extLst>
              <a:ext uri="{FF2B5EF4-FFF2-40B4-BE49-F238E27FC236}">
                <a16:creationId xmlns:a16="http://schemas.microsoft.com/office/drawing/2014/main" id="{C6F2DBEA-3688-00BE-CBBB-D607C75117E4}"/>
              </a:ext>
            </a:extLst>
          </p:cNvPr>
          <p:cNvSpPr txBox="1"/>
          <p:nvPr/>
        </p:nvSpPr>
        <p:spPr>
          <a:xfrm>
            <a:off x="720852" y="723900"/>
            <a:ext cx="16840200" cy="8985473"/>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“Before the Throne of God Above”</a:t>
            </a:r>
            <a:endParaRPr kumimoji="0" lang="en-US" sz="4400" b="1"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Behold Him there, the risen Lamb</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My perfect, spotless Righteousness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great unchangeable I Am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King of glory and of grace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One with Himself, I cannot die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My soul is purchased by His blood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My life is hid with Christ on high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With Christ my Savior and my God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689572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Tree>
    <p:extLst>
      <p:ext uri="{BB962C8B-B14F-4D97-AF65-F5344CB8AC3E}">
        <p14:creationId xmlns:p14="http://schemas.microsoft.com/office/powerpoint/2010/main" val="3855397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28956"/>
            <a:ext cx="18288000" cy="10287000"/>
          </a:xfrm>
          <a:prstGeom prst="rect">
            <a:avLst/>
          </a:prstGeom>
        </p:spPr>
      </p:pic>
      <p:sp>
        <p:nvSpPr>
          <p:cNvPr id="3" name="TextBox 3"/>
          <p:cNvSpPr txBox="1"/>
          <p:nvPr/>
        </p:nvSpPr>
        <p:spPr>
          <a:xfrm>
            <a:off x="1524000" y="2400300"/>
            <a:ext cx="16230600" cy="2500685"/>
          </a:xfrm>
          <a:prstGeom prst="rect">
            <a:avLst/>
          </a:prstGeom>
        </p:spPr>
        <p:txBody>
          <a:bodyPr wrap="square" lIns="0" tIns="0" rIns="0" bIns="0" rtlCol="0" anchor="t">
            <a:spAutoFit/>
          </a:bodyPr>
          <a:lstStyle/>
          <a:p>
            <a:pPr marR="0" lvl="0" algn="l" defTabSz="914400" rtl="0" eaLnBrk="1" fontAlgn="auto" latinLnBrk="0" hangingPunct="1">
              <a:lnSpc>
                <a:spcPts val="6460"/>
              </a:lnSpc>
              <a:spcBef>
                <a:spcPts val="0"/>
              </a:spcBef>
              <a:spcAft>
                <a:spcPts val="0"/>
              </a:spcAft>
              <a:buClrTx/>
              <a:buSzTx/>
              <a:tabLst/>
              <a:defRPr/>
            </a:pPr>
            <a:endParaRPr lang="en-US" sz="6600" dirty="0">
              <a:solidFill>
                <a:srgbClr val="F6E2C9"/>
              </a:solidFill>
              <a:latin typeface="Cooper Hewitt"/>
            </a:endParaRPr>
          </a:p>
          <a:p>
            <a:pPr marL="1143000" marR="0" lvl="0" indent="-1143000" algn="l" defTabSz="914400" rtl="0" eaLnBrk="1" fontAlgn="auto" latinLnBrk="0" hangingPunct="1">
              <a:lnSpc>
                <a:spcPts val="6460"/>
              </a:lnSpc>
              <a:spcBef>
                <a:spcPts val="0"/>
              </a:spcBef>
              <a:spcAft>
                <a:spcPts val="0"/>
              </a:spcAft>
              <a:buClrTx/>
              <a:buSzTx/>
              <a:buAutoNum type="romanUcPeriod"/>
              <a:tabLst/>
              <a:defRPr/>
            </a:pPr>
            <a:r>
              <a:rPr lang="en-US" sz="7200" dirty="0">
                <a:solidFill>
                  <a:srgbClr val="F6E2C9"/>
                </a:solidFill>
                <a:latin typeface="Cooper Hewitt"/>
              </a:rPr>
              <a:t>The Condition </a:t>
            </a:r>
            <a:r>
              <a:rPr lang="en-US" sz="5400" dirty="0">
                <a:solidFill>
                  <a:srgbClr val="F6E2C9"/>
                </a:solidFill>
                <a:latin typeface="Cooper Hewitt"/>
              </a:rPr>
              <a:t>	</a:t>
            </a:r>
            <a:r>
              <a:rPr lang="en-US" sz="6600" dirty="0">
                <a:solidFill>
                  <a:srgbClr val="F6E2C9"/>
                </a:solidFill>
                <a:latin typeface="Cooper Hewitt"/>
              </a:rPr>
              <a:t>						</a:t>
            </a:r>
          </a:p>
          <a:p>
            <a:pPr marR="0" lvl="0" algn="l" defTabSz="914400" rtl="0" eaLnBrk="1" fontAlgn="auto" latinLnBrk="0" hangingPunct="1">
              <a:lnSpc>
                <a:spcPts val="6460"/>
              </a:lnSpc>
              <a:spcBef>
                <a:spcPts val="0"/>
              </a:spcBef>
              <a:spcAft>
                <a:spcPts val="0"/>
              </a:spcAft>
              <a:buClrTx/>
              <a:buSzTx/>
              <a:tabLst/>
              <a:defRPr/>
            </a:pPr>
            <a:r>
              <a:rPr lang="en-US" sz="6600" dirty="0">
                <a:solidFill>
                  <a:srgbClr val="F6E2C9"/>
                </a:solidFill>
                <a:latin typeface="Cooper Hewitt"/>
              </a:rPr>
              <a:t>			</a:t>
            </a:r>
            <a:endParaRPr lang="en-US" sz="5400" dirty="0">
              <a:solidFill>
                <a:srgbClr val="F6E2C9"/>
              </a:solidFill>
              <a:latin typeface="Cooper Hewitt"/>
            </a:endParaRPr>
          </a:p>
        </p:txBody>
      </p:sp>
    </p:spTree>
    <p:extLst>
      <p:ext uri="{BB962C8B-B14F-4D97-AF65-F5344CB8AC3E}">
        <p14:creationId xmlns:p14="http://schemas.microsoft.com/office/powerpoint/2010/main" val="3098003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8C8153-6482-E617-CE68-77B6EC6DE9D0}"/>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44C43B19-7E0F-E9FA-43C5-078290C54646}"/>
              </a:ext>
            </a:extLst>
          </p:cNvPr>
          <p:cNvPicPr>
            <a:picLocks noChangeAspect="1"/>
          </p:cNvPicPr>
          <p:nvPr/>
        </p:nvPicPr>
        <p:blipFill>
          <a:blip r:embed="rId2"/>
          <a:srcRect l="38782" r="110" b="48440"/>
          <a:stretch>
            <a:fillRect/>
          </a:stretch>
        </p:blipFill>
        <p:spPr>
          <a:xfrm>
            <a:off x="0" y="38100"/>
            <a:ext cx="18288000" cy="10287000"/>
          </a:xfrm>
          <a:prstGeom prst="rect">
            <a:avLst/>
          </a:prstGeom>
        </p:spPr>
      </p:pic>
      <p:sp>
        <p:nvSpPr>
          <p:cNvPr id="3" name="TextBox 3">
            <a:extLst>
              <a:ext uri="{FF2B5EF4-FFF2-40B4-BE49-F238E27FC236}">
                <a16:creationId xmlns:a16="http://schemas.microsoft.com/office/drawing/2014/main" id="{20E2EC10-BD76-BD20-BCC1-F5695EEF4170}"/>
              </a:ext>
            </a:extLst>
          </p:cNvPr>
          <p:cNvSpPr txBox="1"/>
          <p:nvPr/>
        </p:nvSpPr>
        <p:spPr>
          <a:xfrm>
            <a:off x="914400" y="1714500"/>
            <a:ext cx="16459200" cy="4933082"/>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severest and surest hindrance in the way of running the Christian race is weariness and discouragement. Let a runner become weary or discouraged and he will be sorely tempted to spare himself the pain of running on…Running the Christian race indeed is wearying.”																			</a:t>
            </a:r>
            <a:r>
              <a:rPr lang="en-US" sz="4800" dirty="0">
                <a:solidFill>
                  <a:srgbClr val="F6E2C9"/>
                </a:solidFill>
                <a:latin typeface="Cooper Hewitt"/>
              </a:rPr>
              <a:t>Dr. Robert Martin</a:t>
            </a: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31092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0EC83-2A6D-7CAC-3A48-E376C8E2B2A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2EE97928-C9CE-A142-440D-404A1A3D193C}"/>
              </a:ext>
            </a:extLst>
          </p:cNvPr>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a:extLst>
              <a:ext uri="{FF2B5EF4-FFF2-40B4-BE49-F238E27FC236}">
                <a16:creationId xmlns:a16="http://schemas.microsoft.com/office/drawing/2014/main" id="{A24DB5B5-DBEC-554D-94B0-6D5353EC40A9}"/>
              </a:ext>
            </a:extLst>
          </p:cNvPr>
          <p:cNvSpPr txBox="1"/>
          <p:nvPr/>
        </p:nvSpPr>
        <p:spPr>
          <a:xfrm>
            <a:off x="914400" y="2324100"/>
            <a:ext cx="16849344"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Romans 8:28</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we know that for those who love God all things work together for good, for those who are called according to his purpose.”</a:t>
            </a:r>
          </a:p>
        </p:txBody>
      </p:sp>
    </p:spTree>
    <p:extLst>
      <p:ext uri="{BB962C8B-B14F-4D97-AF65-F5344CB8AC3E}">
        <p14:creationId xmlns:p14="http://schemas.microsoft.com/office/powerpoint/2010/main" val="3332799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682613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857E27-2729-8080-F821-7E8D95B8D7B1}"/>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EA5A13C3-C99B-DFFD-6D56-4315E2B52FA6}"/>
              </a:ext>
            </a:extLst>
          </p:cNvPr>
          <p:cNvPicPr>
            <a:picLocks noChangeAspect="1"/>
          </p:cNvPicPr>
          <p:nvPr/>
        </p:nvPicPr>
        <p:blipFill>
          <a:blip r:embed="rId2"/>
          <a:srcRect l="38782" r="110" b="48440"/>
          <a:stretch>
            <a:fillRect/>
          </a:stretch>
        </p:blipFill>
        <p:spPr>
          <a:xfrm>
            <a:off x="0" y="28956"/>
            <a:ext cx="18288000" cy="10287000"/>
          </a:xfrm>
          <a:prstGeom prst="rect">
            <a:avLst/>
          </a:prstGeom>
        </p:spPr>
      </p:pic>
      <p:sp>
        <p:nvSpPr>
          <p:cNvPr id="3" name="TextBox 3">
            <a:extLst>
              <a:ext uri="{FF2B5EF4-FFF2-40B4-BE49-F238E27FC236}">
                <a16:creationId xmlns:a16="http://schemas.microsoft.com/office/drawing/2014/main" id="{986051FC-09B8-B8F6-BEE9-D6EE2C16E973}"/>
              </a:ext>
            </a:extLst>
          </p:cNvPr>
          <p:cNvSpPr txBox="1"/>
          <p:nvPr/>
        </p:nvSpPr>
        <p:spPr>
          <a:xfrm>
            <a:off x="1524000" y="2400300"/>
            <a:ext cx="16230600" cy="2500685"/>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a:p>
            <a:pPr marL="1143000" marR="0" lvl="0" indent="-1143000" algn="l" defTabSz="914400" rtl="0" eaLnBrk="1" fontAlgn="auto" latinLnBrk="0" hangingPunct="1">
              <a:lnSpc>
                <a:spcPts val="6460"/>
              </a:lnSpc>
              <a:spcBef>
                <a:spcPts val="0"/>
              </a:spcBef>
              <a:spcAft>
                <a:spcPts val="0"/>
              </a:spcAft>
              <a:buClrTx/>
              <a:buSzTx/>
              <a:buFontTx/>
              <a:buAutoNum type="romanUcPeriod" startAt="2"/>
              <a:tabLst/>
              <a:defRPr/>
            </a:pPr>
            <a:r>
              <a:rPr kumimoji="0" lang="en-US" sz="7200" b="0" i="0" u="none" strike="noStrike" kern="1200" cap="none" spc="0" normalizeH="0" baseline="0" noProof="0" dirty="0">
                <a:ln>
                  <a:noFill/>
                </a:ln>
                <a:solidFill>
                  <a:srgbClr val="F6E2C9"/>
                </a:solidFill>
                <a:effectLst/>
                <a:uLnTx/>
                <a:uFillTx/>
                <a:latin typeface="Cooper Hewitt"/>
                <a:ea typeface="+mn-ea"/>
                <a:cs typeface="+mn-cs"/>
              </a:rPr>
              <a:t>The Cure – </a:t>
            </a:r>
            <a:r>
              <a:rPr kumimoji="0" lang="en-US" sz="5400" b="0" i="0" u="none" strike="noStrike" kern="1200" cap="none" spc="0" normalizeH="0" baseline="0" noProof="0" dirty="0">
                <a:ln>
                  <a:noFill/>
                </a:ln>
                <a:solidFill>
                  <a:srgbClr val="F6E2C9"/>
                </a:solidFill>
                <a:effectLst/>
                <a:uLnTx/>
                <a:uFillTx/>
                <a:latin typeface="Cooper Hewitt"/>
                <a:ea typeface="+mn-ea"/>
                <a:cs typeface="+mn-cs"/>
              </a:rPr>
              <a:t>	</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p>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endParaRPr kumimoji="0" lang="en-US" sz="54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950037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A44034-F4CE-1F58-DB0C-CDD07AA4DA65}"/>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BA276C4B-219B-B451-7EB8-DDCFFFAC3633}"/>
              </a:ext>
            </a:extLst>
          </p:cNvPr>
          <p:cNvPicPr>
            <a:picLocks noChangeAspect="1"/>
          </p:cNvPicPr>
          <p:nvPr/>
        </p:nvPicPr>
        <p:blipFill>
          <a:blip r:embed="rId2"/>
          <a:srcRect l="38782" r="110" b="48440"/>
          <a:stretch>
            <a:fillRect/>
          </a:stretch>
        </p:blipFill>
        <p:spPr>
          <a:xfrm>
            <a:off x="0" y="38100"/>
            <a:ext cx="18288000" cy="10287000"/>
          </a:xfrm>
          <a:prstGeom prst="rect">
            <a:avLst/>
          </a:prstGeom>
        </p:spPr>
      </p:pic>
      <p:sp>
        <p:nvSpPr>
          <p:cNvPr id="3" name="TextBox 3">
            <a:extLst>
              <a:ext uri="{FF2B5EF4-FFF2-40B4-BE49-F238E27FC236}">
                <a16:creationId xmlns:a16="http://schemas.microsoft.com/office/drawing/2014/main" id="{D66BA0B9-DC4A-4A11-20AF-3516EE012CCF}"/>
              </a:ext>
            </a:extLst>
          </p:cNvPr>
          <p:cNvSpPr txBox="1"/>
          <p:nvPr/>
        </p:nvSpPr>
        <p:spPr>
          <a:xfrm>
            <a:off x="914400" y="1104900"/>
            <a:ext cx="16459200" cy="7433766"/>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“Learn much of the Lord Jesus. For every look at yourself, take ten looks at Christ. He is altogether lovely. Such infinite majesty, and yet such meekness and grace, and all for sinners, even the chief! Live much in the smiles of God. Bask in His beams. Feel His all-seeing eye settled on you in love, and rest in His almighty arms…Let your soul be filled with a heart-ravishing sense of the sweetness and excellency of Christ and all that is in Him.”																Robert Murray M’Cheyne</a:t>
            </a:r>
          </a:p>
        </p:txBody>
      </p:sp>
    </p:spTree>
    <p:extLst>
      <p:ext uri="{BB962C8B-B14F-4D97-AF65-F5344CB8AC3E}">
        <p14:creationId xmlns:p14="http://schemas.microsoft.com/office/powerpoint/2010/main" val="2381057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12DAFA-6835-6135-2AD6-9C2D5468200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13E4DA97-E4C6-F589-655A-D9E1BC92DD89}"/>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542036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18FCE5BAAA9DE48AAD582BE180A42E5" ma:contentTypeVersion="16" ma:contentTypeDescription="Create a new document." ma:contentTypeScope="" ma:versionID="408e68595f2eca648bacd9b8bba8e6ce">
  <xsd:schema xmlns:xsd="http://www.w3.org/2001/XMLSchema" xmlns:xs="http://www.w3.org/2001/XMLSchema" xmlns:p="http://schemas.microsoft.com/office/2006/metadata/properties" xmlns:ns2="8bdf08a1-df4f-4202-9241-bdc03d33796c" xmlns:ns3="723f5446-4d32-45dc-b5ec-888de26ea981" targetNamespace="http://schemas.microsoft.com/office/2006/metadata/properties" ma:root="true" ma:fieldsID="0629efaec176dcc761911cea1835e939" ns2:_="" ns3:_="">
    <xsd:import namespace="8bdf08a1-df4f-4202-9241-bdc03d33796c"/>
    <xsd:import namespace="723f5446-4d32-45dc-b5ec-888de26ea9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f08a1-df4f-4202-9241-bdc03d3379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8740c93-0691-4494-8635-97c961ee91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3f5446-4d32-45dc-b5ec-888de26ea98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9a9bd8e-a800-4ff6-9b07-884834c18d2a}" ma:internalName="TaxCatchAll" ma:showField="CatchAllData" ma:web="723f5446-4d32-45dc-b5ec-888de26ea9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23f5446-4d32-45dc-b5ec-888de26ea981" xsi:nil="true"/>
    <lcf76f155ced4ddcb4097134ff3c332f xmlns="8bdf08a1-df4f-4202-9241-bdc03d33796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CC0C933-EE2D-4E7A-A470-2937AE30B692}">
  <ds:schemaRefs>
    <ds:schemaRef ds:uri="http://schemas.microsoft.com/sharepoint/v3/contenttype/forms"/>
  </ds:schemaRefs>
</ds:datastoreItem>
</file>

<file path=customXml/itemProps2.xml><?xml version="1.0" encoding="utf-8"?>
<ds:datastoreItem xmlns:ds="http://schemas.openxmlformats.org/officeDocument/2006/customXml" ds:itemID="{A72A470B-FA93-4309-886F-ED5924F4B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df08a1-df4f-4202-9241-bdc03d33796c"/>
    <ds:schemaRef ds:uri="723f5446-4d32-45dc-b5ec-888de26ea9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53886BF-FDC6-4EDE-92B6-C3A991B5ABBE}">
  <ds:schemaRefs>
    <ds:schemaRef ds:uri="http://schemas.microsoft.com/office/2006/metadata/properties"/>
    <ds:schemaRef ds:uri="http://schemas.microsoft.com/office/infopath/2007/PartnerControls"/>
    <ds:schemaRef ds:uri="723f5446-4d32-45dc-b5ec-888de26ea981"/>
    <ds:schemaRef ds:uri="8bdf08a1-df4f-4202-9241-bdc03d33796c"/>
  </ds:schemaRefs>
</ds:datastoreItem>
</file>

<file path=docProps/app.xml><?xml version="1.0" encoding="utf-8"?>
<Properties xmlns="http://schemas.openxmlformats.org/officeDocument/2006/extended-properties" xmlns:vt="http://schemas.openxmlformats.org/officeDocument/2006/docPropsVTypes">
  <TotalTime>230596</TotalTime>
  <Words>834</Words>
  <Application>Microsoft Office PowerPoint</Application>
  <PresentationFormat>Custom</PresentationFormat>
  <Paragraphs>59</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Cooper Hewitt Thin Bold</vt:lpstr>
      <vt:lpstr>Arial</vt:lpstr>
      <vt:lpstr>Calibri</vt:lpstr>
      <vt:lpstr>Cooper Hewitt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HEBREWS</dc:title>
  <dc:creator>Danica Halverson</dc:creator>
  <cp:lastModifiedBy>Billy Freels</cp:lastModifiedBy>
  <cp:revision>311</cp:revision>
  <dcterms:created xsi:type="dcterms:W3CDTF">2006-08-16T00:00:00Z</dcterms:created>
  <dcterms:modified xsi:type="dcterms:W3CDTF">2025-09-06T03:30:22Z</dcterms:modified>
  <dc:identifier>DAFLq3_8Pqg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0x010100A18FCE5BAAA9DE48AAD582BE180A42E5</vt:lpwstr>
  </property>
</Properties>
</file>